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5"/>
  </p:notesMasterIdLst>
  <p:sldIdLst>
    <p:sldId id="256" r:id="rId5"/>
    <p:sldId id="317" r:id="rId6"/>
    <p:sldId id="318" r:id="rId7"/>
    <p:sldId id="319" r:id="rId8"/>
    <p:sldId id="320" r:id="rId9"/>
    <p:sldId id="321" r:id="rId10"/>
    <p:sldId id="339" r:id="rId11"/>
    <p:sldId id="340" r:id="rId12"/>
    <p:sldId id="341" r:id="rId13"/>
    <p:sldId id="342" r:id="rId14"/>
    <p:sldId id="322" r:id="rId15"/>
    <p:sldId id="323" r:id="rId16"/>
    <p:sldId id="324" r:id="rId17"/>
    <p:sldId id="325" r:id="rId18"/>
    <p:sldId id="327" r:id="rId19"/>
    <p:sldId id="328" r:id="rId20"/>
    <p:sldId id="326" r:id="rId21"/>
    <p:sldId id="329" r:id="rId22"/>
    <p:sldId id="330" r:id="rId23"/>
    <p:sldId id="331" r:id="rId24"/>
    <p:sldId id="333" r:id="rId25"/>
    <p:sldId id="334" r:id="rId26"/>
    <p:sldId id="335" r:id="rId27"/>
    <p:sldId id="344" r:id="rId28"/>
    <p:sldId id="336" r:id="rId29"/>
    <p:sldId id="332" r:id="rId30"/>
    <p:sldId id="337" r:id="rId31"/>
    <p:sldId id="338" r:id="rId32"/>
    <p:sldId id="343" r:id="rId33"/>
    <p:sldId id="303" r:id="rId3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Piscitelli" initials="MP" lastIdx="2" clrIdx="0">
    <p:extLst>
      <p:ext uri="{19B8F6BF-5375-455C-9EA6-DF929625EA0E}">
        <p15:presenceInfo xmlns:p15="http://schemas.microsoft.com/office/powerpoint/2012/main" userId="S::mpiscite@newhavenct.gov::9efed67f-5eec-4651-9bca-dabe83745f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8D"/>
    <a:srgbClr val="8FCBDC"/>
    <a:srgbClr val="F8F8F8"/>
    <a:srgbClr val="3483A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2048B0-31E6-42C6-B3B1-4167C26357EA}" v="12" dt="2022-12-08T16:07:18.213"/>
    <p1510:client id="{A9E7C8E4-FCD2-FF11-D4DA-E965484A87FE}" v="36" dt="2022-12-08T14:29:09.650"/>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ill Sans MT"/>
          <a:ea typeface="Gill Sans MT"/>
          <a:cs typeface="Gill Sans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BDFCB"/>
          </a:solidFill>
        </a:fill>
      </a:tcStyle>
    </a:wholeTbl>
    <a:band2H>
      <a:tcTxStyle/>
      <a:tcStyle>
        <a:tcBdr/>
        <a:fill>
          <a:solidFill>
            <a:srgbClr val="FDF0E7"/>
          </a:solidFill>
        </a:fill>
      </a:tcStyle>
    </a:band2H>
    <a:firstCol>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Gill Sans MT"/>
          <a:ea typeface="Gill Sans MT"/>
          <a:cs typeface="Gill Sans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BD2CC"/>
          </a:solidFill>
        </a:fill>
      </a:tcStyle>
    </a:wholeTbl>
    <a:band2H>
      <a:tcTxStyle/>
      <a:tcStyle>
        <a:tcBdr/>
        <a:fill>
          <a:solidFill>
            <a:srgbClr val="F5EAE7"/>
          </a:solidFill>
        </a:fill>
      </a:tcStyle>
    </a:band2H>
    <a:firstCol>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Gill Sans MT"/>
          <a:ea typeface="Gill Sans MT"/>
          <a:cs typeface="Gill Sans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FDDDA"/>
          </a:solidFill>
        </a:fill>
      </a:tcStyle>
    </a:wholeTbl>
    <a:band2H>
      <a:tcTxStyle/>
      <a:tcStyle>
        <a:tcBdr/>
        <a:fill>
          <a:solidFill>
            <a:srgbClr val="F0EFED"/>
          </a:solidFill>
        </a:fill>
      </a:tcStyle>
    </a:band2H>
    <a:firstCol>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Gill Sans MT"/>
          <a:ea typeface="Gill Sans MT"/>
          <a:cs typeface="Gill Sans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Gill Sans MT"/>
          <a:ea typeface="Gill Sans MT"/>
          <a:cs typeface="Gill Sans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Gill Sans MT"/>
          <a:ea typeface="Gill Sans MT"/>
          <a:cs typeface="Gill Sans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Gill Sans MT"/>
          <a:ea typeface="Gill Sans MT"/>
          <a:cs typeface="Gill Sans M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Gill Sans MT"/>
          <a:ea typeface="Gill Sans MT"/>
          <a:cs typeface="Gill Sans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Gill Sans MT"/>
          <a:ea typeface="Gill Sans MT"/>
          <a:cs typeface="Gill Sans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Gill Sans MT"/>
          <a:ea typeface="Gill Sans MT"/>
          <a:cs typeface="Gill Sans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Gill Sans MT"/>
          <a:ea typeface="Gill Sans MT"/>
          <a:cs typeface="Gill Sans M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Gill Sans MT"/>
          <a:ea typeface="Gill Sans MT"/>
          <a:cs typeface="Gill Sans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n Gizzi" userId="889b24dc-3bbb-412e-85c1-97a997c80a93" providerId="ADAL" clId="{702048B0-31E6-42C6-B3B1-4167C26357EA}"/>
    <pc:docChg chg="undo redo custSel addSld modSld">
      <pc:chgData name="Ron Gizzi" userId="889b24dc-3bbb-412e-85c1-97a997c80a93" providerId="ADAL" clId="{702048B0-31E6-42C6-B3B1-4167C26357EA}" dt="2022-12-08T17:19:33.892" v="1671" actId="27636"/>
      <pc:docMkLst>
        <pc:docMk/>
      </pc:docMkLst>
      <pc:sldChg chg="modSp mod">
        <pc:chgData name="Ron Gizzi" userId="889b24dc-3bbb-412e-85c1-97a997c80a93" providerId="ADAL" clId="{702048B0-31E6-42C6-B3B1-4167C26357EA}" dt="2022-12-07T22:44:44.944" v="10" actId="20577"/>
        <pc:sldMkLst>
          <pc:docMk/>
          <pc:sldMk cId="0" sldId="256"/>
        </pc:sldMkLst>
        <pc:spChg chg="mod">
          <ac:chgData name="Ron Gizzi" userId="889b24dc-3bbb-412e-85c1-97a997c80a93" providerId="ADAL" clId="{702048B0-31E6-42C6-B3B1-4167C26357EA}" dt="2022-12-07T22:44:44.944" v="10" actId="20577"/>
          <ac:spMkLst>
            <pc:docMk/>
            <pc:sldMk cId="0" sldId="256"/>
            <ac:spMk id="97" creationId="{00000000-0000-0000-0000-000000000000}"/>
          </ac:spMkLst>
        </pc:spChg>
      </pc:sldChg>
      <pc:sldChg chg="modSp mod">
        <pc:chgData name="Ron Gizzi" userId="889b24dc-3bbb-412e-85c1-97a997c80a93" providerId="ADAL" clId="{702048B0-31E6-42C6-B3B1-4167C26357EA}" dt="2022-12-07T22:49:58.618" v="88" actId="6549"/>
        <pc:sldMkLst>
          <pc:docMk/>
          <pc:sldMk cId="1218796113" sldId="317"/>
        </pc:sldMkLst>
        <pc:spChg chg="mod">
          <ac:chgData name="Ron Gizzi" userId="889b24dc-3bbb-412e-85c1-97a997c80a93" providerId="ADAL" clId="{702048B0-31E6-42C6-B3B1-4167C26357EA}" dt="2022-12-07T22:44:55.620" v="12" actId="20577"/>
          <ac:spMkLst>
            <pc:docMk/>
            <pc:sldMk cId="1218796113" sldId="317"/>
            <ac:spMk id="2" creationId="{3B1033B1-3454-42FD-AEEB-EA59497E45B9}"/>
          </ac:spMkLst>
        </pc:spChg>
        <pc:spChg chg="mod">
          <ac:chgData name="Ron Gizzi" userId="889b24dc-3bbb-412e-85c1-97a997c80a93" providerId="ADAL" clId="{702048B0-31E6-42C6-B3B1-4167C26357EA}" dt="2022-12-07T22:49:58.618" v="88" actId="6549"/>
          <ac:spMkLst>
            <pc:docMk/>
            <pc:sldMk cId="1218796113" sldId="317"/>
            <ac:spMk id="3" creationId="{3EA6C2F1-BD95-4310-AA5E-642D128064EF}"/>
          </ac:spMkLst>
        </pc:spChg>
      </pc:sldChg>
      <pc:sldChg chg="modSp mod">
        <pc:chgData name="Ron Gizzi" userId="889b24dc-3bbb-412e-85c1-97a997c80a93" providerId="ADAL" clId="{702048B0-31E6-42C6-B3B1-4167C26357EA}" dt="2022-12-08T17:19:33.892" v="1671" actId="27636"/>
        <pc:sldMkLst>
          <pc:docMk/>
          <pc:sldMk cId="3616245188" sldId="318"/>
        </pc:sldMkLst>
        <pc:spChg chg="mod">
          <ac:chgData name="Ron Gizzi" userId="889b24dc-3bbb-412e-85c1-97a997c80a93" providerId="ADAL" clId="{702048B0-31E6-42C6-B3B1-4167C26357EA}" dt="2022-12-08T17:19:33.892" v="1671" actId="27636"/>
          <ac:spMkLst>
            <pc:docMk/>
            <pc:sldMk cId="3616245188" sldId="318"/>
            <ac:spMk id="3" creationId="{BD634CBD-20B5-436A-8F13-80501A029672}"/>
          </ac:spMkLst>
        </pc:spChg>
      </pc:sldChg>
      <pc:sldChg chg="modSp mod">
        <pc:chgData name="Ron Gizzi" userId="889b24dc-3bbb-412e-85c1-97a997c80a93" providerId="ADAL" clId="{702048B0-31E6-42C6-B3B1-4167C26357EA}" dt="2022-12-07T23:06:23.599" v="320" actId="6549"/>
        <pc:sldMkLst>
          <pc:docMk/>
          <pc:sldMk cId="2533375858" sldId="319"/>
        </pc:sldMkLst>
        <pc:spChg chg="mod">
          <ac:chgData name="Ron Gizzi" userId="889b24dc-3bbb-412e-85c1-97a997c80a93" providerId="ADAL" clId="{702048B0-31E6-42C6-B3B1-4167C26357EA}" dt="2022-12-07T23:06:23.599" v="320" actId="6549"/>
          <ac:spMkLst>
            <pc:docMk/>
            <pc:sldMk cId="2533375858" sldId="319"/>
            <ac:spMk id="3" creationId="{966EC0C9-0E6C-46F3-86A0-C3684E0C1AD1}"/>
          </ac:spMkLst>
        </pc:spChg>
      </pc:sldChg>
      <pc:sldChg chg="modSp mod">
        <pc:chgData name="Ron Gizzi" userId="889b24dc-3bbb-412e-85c1-97a997c80a93" providerId="ADAL" clId="{702048B0-31E6-42C6-B3B1-4167C26357EA}" dt="2022-12-07T23:07:43.226" v="321" actId="13926"/>
        <pc:sldMkLst>
          <pc:docMk/>
          <pc:sldMk cId="62287364" sldId="320"/>
        </pc:sldMkLst>
        <pc:spChg chg="mod">
          <ac:chgData name="Ron Gizzi" userId="889b24dc-3bbb-412e-85c1-97a997c80a93" providerId="ADAL" clId="{702048B0-31E6-42C6-B3B1-4167C26357EA}" dt="2022-12-07T23:07:43.226" v="321" actId="13926"/>
          <ac:spMkLst>
            <pc:docMk/>
            <pc:sldMk cId="62287364" sldId="320"/>
            <ac:spMk id="3" creationId="{6F102623-515E-4DA9-9414-E42A9DA1E3A9}"/>
          </ac:spMkLst>
        </pc:spChg>
      </pc:sldChg>
      <pc:sldChg chg="modSp mod">
        <pc:chgData name="Ron Gizzi" userId="889b24dc-3bbb-412e-85c1-97a997c80a93" providerId="ADAL" clId="{702048B0-31E6-42C6-B3B1-4167C26357EA}" dt="2022-12-07T23:07:47.865" v="322" actId="13926"/>
        <pc:sldMkLst>
          <pc:docMk/>
          <pc:sldMk cId="1569982367" sldId="321"/>
        </pc:sldMkLst>
        <pc:spChg chg="mod">
          <ac:chgData name="Ron Gizzi" userId="889b24dc-3bbb-412e-85c1-97a997c80a93" providerId="ADAL" clId="{702048B0-31E6-42C6-B3B1-4167C26357EA}" dt="2022-12-07T23:07:47.865" v="322" actId="13926"/>
          <ac:spMkLst>
            <pc:docMk/>
            <pc:sldMk cId="1569982367" sldId="321"/>
            <ac:spMk id="3" creationId="{588C66E5-8E1F-4F74-AF27-9E3709A771EC}"/>
          </ac:spMkLst>
        </pc:spChg>
      </pc:sldChg>
      <pc:sldChg chg="modSp mod">
        <pc:chgData name="Ron Gizzi" userId="889b24dc-3bbb-412e-85c1-97a997c80a93" providerId="ADAL" clId="{702048B0-31E6-42C6-B3B1-4167C26357EA}" dt="2022-12-07T23:10:38.574" v="370" actId="6549"/>
        <pc:sldMkLst>
          <pc:docMk/>
          <pc:sldMk cId="1497518252" sldId="322"/>
        </pc:sldMkLst>
        <pc:spChg chg="mod">
          <ac:chgData name="Ron Gizzi" userId="889b24dc-3bbb-412e-85c1-97a997c80a93" providerId="ADAL" clId="{702048B0-31E6-42C6-B3B1-4167C26357EA}" dt="2022-12-07T23:10:38.574" v="370" actId="6549"/>
          <ac:spMkLst>
            <pc:docMk/>
            <pc:sldMk cId="1497518252" sldId="322"/>
            <ac:spMk id="3" creationId="{BCEA75A2-6A56-4A0E-A514-3DC71950E9D5}"/>
          </ac:spMkLst>
        </pc:spChg>
      </pc:sldChg>
      <pc:sldChg chg="addSp delSp modSp mod">
        <pc:chgData name="Ron Gizzi" userId="889b24dc-3bbb-412e-85c1-97a997c80a93" providerId="ADAL" clId="{702048B0-31E6-42C6-B3B1-4167C26357EA}" dt="2022-12-08T16:07:26.559" v="694" actId="1076"/>
        <pc:sldMkLst>
          <pc:docMk/>
          <pc:sldMk cId="3420469433" sldId="324"/>
        </pc:sldMkLst>
        <pc:spChg chg="mod">
          <ac:chgData name="Ron Gizzi" userId="889b24dc-3bbb-412e-85c1-97a997c80a93" providerId="ADAL" clId="{702048B0-31E6-42C6-B3B1-4167C26357EA}" dt="2022-12-08T16:04:14.898" v="680" actId="313"/>
          <ac:spMkLst>
            <pc:docMk/>
            <pc:sldMk cId="3420469433" sldId="324"/>
            <ac:spMk id="2" creationId="{1DD57001-D40D-41AF-978C-2818D8E966AF}"/>
          </ac:spMkLst>
        </pc:spChg>
        <pc:spChg chg="add del mod">
          <ac:chgData name="Ron Gizzi" userId="889b24dc-3bbb-412e-85c1-97a997c80a93" providerId="ADAL" clId="{702048B0-31E6-42C6-B3B1-4167C26357EA}" dt="2022-12-08T16:07:22.440" v="693" actId="478"/>
          <ac:spMkLst>
            <pc:docMk/>
            <pc:sldMk cId="3420469433" sldId="324"/>
            <ac:spMk id="3" creationId="{6EEDFEE7-590C-4C24-B89C-AEB072F62719}"/>
          </ac:spMkLst>
        </pc:spChg>
        <pc:graphicFrameChg chg="add del mod modGraphic">
          <ac:chgData name="Ron Gizzi" userId="889b24dc-3bbb-412e-85c1-97a997c80a93" providerId="ADAL" clId="{702048B0-31E6-42C6-B3B1-4167C26357EA}" dt="2022-12-08T16:01:39.575" v="643"/>
          <ac:graphicFrameMkLst>
            <pc:docMk/>
            <pc:sldMk cId="3420469433" sldId="324"/>
            <ac:graphicFrameMk id="5" creationId="{4AF1756E-09EF-4FF8-8AAE-1820C6982920}"/>
          </ac:graphicFrameMkLst>
        </pc:graphicFrameChg>
        <pc:graphicFrameChg chg="add del mod modGraphic">
          <ac:chgData name="Ron Gizzi" userId="889b24dc-3bbb-412e-85c1-97a997c80a93" providerId="ADAL" clId="{702048B0-31E6-42C6-B3B1-4167C26357EA}" dt="2022-12-08T16:03:51.947" v="677"/>
          <ac:graphicFrameMkLst>
            <pc:docMk/>
            <pc:sldMk cId="3420469433" sldId="324"/>
            <ac:graphicFrameMk id="6" creationId="{4F0B0B87-8EFA-4942-9773-7A06EDF9C401}"/>
          </ac:graphicFrameMkLst>
        </pc:graphicFrameChg>
        <pc:graphicFrameChg chg="add del mod modGraphic">
          <ac:chgData name="Ron Gizzi" userId="889b24dc-3bbb-412e-85c1-97a997c80a93" providerId="ADAL" clId="{702048B0-31E6-42C6-B3B1-4167C26357EA}" dt="2022-12-08T16:07:10.340" v="691"/>
          <ac:graphicFrameMkLst>
            <pc:docMk/>
            <pc:sldMk cId="3420469433" sldId="324"/>
            <ac:graphicFrameMk id="7" creationId="{13672BF6-30F0-4157-9CA2-2A1265390DA5}"/>
          </ac:graphicFrameMkLst>
        </pc:graphicFrameChg>
        <pc:graphicFrameChg chg="add mod">
          <ac:chgData name="Ron Gizzi" userId="889b24dc-3bbb-412e-85c1-97a997c80a93" providerId="ADAL" clId="{702048B0-31E6-42C6-B3B1-4167C26357EA}" dt="2022-12-08T16:07:26.559" v="694" actId="1076"/>
          <ac:graphicFrameMkLst>
            <pc:docMk/>
            <pc:sldMk cId="3420469433" sldId="324"/>
            <ac:graphicFrameMk id="8" creationId="{9C6FBDF8-0A57-422B-BE2F-1AE812729AFB}"/>
          </ac:graphicFrameMkLst>
        </pc:graphicFrameChg>
      </pc:sldChg>
      <pc:sldChg chg="modSp mod">
        <pc:chgData name="Ron Gizzi" userId="889b24dc-3bbb-412e-85c1-97a997c80a93" providerId="ADAL" clId="{702048B0-31E6-42C6-B3B1-4167C26357EA}" dt="2022-12-07T23:19:12.646" v="453" actId="20577"/>
        <pc:sldMkLst>
          <pc:docMk/>
          <pc:sldMk cId="2717659446" sldId="325"/>
        </pc:sldMkLst>
        <pc:spChg chg="mod">
          <ac:chgData name="Ron Gizzi" userId="889b24dc-3bbb-412e-85c1-97a997c80a93" providerId="ADAL" clId="{702048B0-31E6-42C6-B3B1-4167C26357EA}" dt="2022-12-07T23:17:04.935" v="445" actId="6549"/>
          <ac:spMkLst>
            <pc:docMk/>
            <pc:sldMk cId="2717659446" sldId="325"/>
            <ac:spMk id="2" creationId="{7ADA1C2E-C883-416C-B39D-F144AD98C9BE}"/>
          </ac:spMkLst>
        </pc:spChg>
        <pc:spChg chg="mod">
          <ac:chgData name="Ron Gizzi" userId="889b24dc-3bbb-412e-85c1-97a997c80a93" providerId="ADAL" clId="{702048B0-31E6-42C6-B3B1-4167C26357EA}" dt="2022-12-07T23:19:12.646" v="453" actId="20577"/>
          <ac:spMkLst>
            <pc:docMk/>
            <pc:sldMk cId="2717659446" sldId="325"/>
            <ac:spMk id="3" creationId="{A7247DA4-AF9E-44F8-B6AE-CBC9AA866BD0}"/>
          </ac:spMkLst>
        </pc:spChg>
      </pc:sldChg>
      <pc:sldChg chg="modSp mod">
        <pc:chgData name="Ron Gizzi" userId="889b24dc-3bbb-412e-85c1-97a997c80a93" providerId="ADAL" clId="{702048B0-31E6-42C6-B3B1-4167C26357EA}" dt="2022-12-07T23:24:11.240" v="561" actId="20577"/>
        <pc:sldMkLst>
          <pc:docMk/>
          <pc:sldMk cId="2122264665" sldId="327"/>
        </pc:sldMkLst>
        <pc:spChg chg="mod">
          <ac:chgData name="Ron Gizzi" userId="889b24dc-3bbb-412e-85c1-97a997c80a93" providerId="ADAL" clId="{702048B0-31E6-42C6-B3B1-4167C26357EA}" dt="2022-12-07T23:22:32.584" v="512" actId="14100"/>
          <ac:spMkLst>
            <pc:docMk/>
            <pc:sldMk cId="2122264665" sldId="327"/>
            <ac:spMk id="2" creationId="{DBC0542C-5413-4328-9D8B-274A3B121FE2}"/>
          </ac:spMkLst>
        </pc:spChg>
        <pc:spChg chg="mod">
          <ac:chgData name="Ron Gizzi" userId="889b24dc-3bbb-412e-85c1-97a997c80a93" providerId="ADAL" clId="{702048B0-31E6-42C6-B3B1-4167C26357EA}" dt="2022-12-07T23:24:11.240" v="561" actId="20577"/>
          <ac:spMkLst>
            <pc:docMk/>
            <pc:sldMk cId="2122264665" sldId="327"/>
            <ac:spMk id="3" creationId="{25BA6EAD-36DF-4393-A0B1-726CF1F9F75B}"/>
          </ac:spMkLst>
        </pc:spChg>
      </pc:sldChg>
      <pc:sldChg chg="modSp mod">
        <pc:chgData name="Ron Gizzi" userId="889b24dc-3bbb-412e-85c1-97a997c80a93" providerId="ADAL" clId="{702048B0-31E6-42C6-B3B1-4167C26357EA}" dt="2022-12-08T15:27:46.778" v="616" actId="20577"/>
        <pc:sldMkLst>
          <pc:docMk/>
          <pc:sldMk cId="2186187111" sldId="332"/>
        </pc:sldMkLst>
        <pc:spChg chg="mod">
          <ac:chgData name="Ron Gizzi" userId="889b24dc-3bbb-412e-85c1-97a997c80a93" providerId="ADAL" clId="{702048B0-31E6-42C6-B3B1-4167C26357EA}" dt="2022-12-08T15:27:46.778" v="616" actId="20577"/>
          <ac:spMkLst>
            <pc:docMk/>
            <pc:sldMk cId="2186187111" sldId="332"/>
            <ac:spMk id="3" creationId="{8410782A-6FD2-415F-8A26-610772B408E0}"/>
          </ac:spMkLst>
        </pc:spChg>
      </pc:sldChg>
      <pc:sldChg chg="modSp mod">
        <pc:chgData name="Ron Gizzi" userId="889b24dc-3bbb-412e-85c1-97a997c80a93" providerId="ADAL" clId="{702048B0-31E6-42C6-B3B1-4167C26357EA}" dt="2022-12-08T16:35:07.441" v="1340" actId="6549"/>
        <pc:sldMkLst>
          <pc:docMk/>
          <pc:sldMk cId="3696599" sldId="336"/>
        </pc:sldMkLst>
        <pc:spChg chg="mod">
          <ac:chgData name="Ron Gizzi" userId="889b24dc-3bbb-412e-85c1-97a997c80a93" providerId="ADAL" clId="{702048B0-31E6-42C6-B3B1-4167C26357EA}" dt="2022-12-08T16:35:07.441" v="1340" actId="6549"/>
          <ac:spMkLst>
            <pc:docMk/>
            <pc:sldMk cId="3696599" sldId="336"/>
            <ac:spMk id="5" creationId="{2115A379-481F-4236-BBD4-82A366F5E303}"/>
          </ac:spMkLst>
        </pc:spChg>
      </pc:sldChg>
      <pc:sldChg chg="modSp mod">
        <pc:chgData name="Ron Gizzi" userId="889b24dc-3bbb-412e-85c1-97a997c80a93" providerId="ADAL" clId="{702048B0-31E6-42C6-B3B1-4167C26357EA}" dt="2022-12-08T13:45:11.417" v="585" actId="6549"/>
        <pc:sldMkLst>
          <pc:docMk/>
          <pc:sldMk cId="3714263513" sldId="337"/>
        </pc:sldMkLst>
        <pc:spChg chg="mod">
          <ac:chgData name="Ron Gizzi" userId="889b24dc-3bbb-412e-85c1-97a997c80a93" providerId="ADAL" clId="{702048B0-31E6-42C6-B3B1-4167C26357EA}" dt="2022-12-08T13:45:11.417" v="585" actId="6549"/>
          <ac:spMkLst>
            <pc:docMk/>
            <pc:sldMk cId="3714263513" sldId="337"/>
            <ac:spMk id="3" creationId="{B7844E11-3B81-45C7-A2BC-045A309666FE}"/>
          </ac:spMkLst>
        </pc:spChg>
      </pc:sldChg>
      <pc:sldChg chg="modSp mod">
        <pc:chgData name="Ron Gizzi" userId="889b24dc-3bbb-412e-85c1-97a997c80a93" providerId="ADAL" clId="{702048B0-31E6-42C6-B3B1-4167C26357EA}" dt="2022-12-07T23:13:30.917" v="385" actId="20577"/>
        <pc:sldMkLst>
          <pc:docMk/>
          <pc:sldMk cId="3703781471" sldId="342"/>
        </pc:sldMkLst>
        <pc:spChg chg="mod">
          <ac:chgData name="Ron Gizzi" userId="889b24dc-3bbb-412e-85c1-97a997c80a93" providerId="ADAL" clId="{702048B0-31E6-42C6-B3B1-4167C26357EA}" dt="2022-12-07T23:13:30.917" v="385" actId="20577"/>
          <ac:spMkLst>
            <pc:docMk/>
            <pc:sldMk cId="3703781471" sldId="342"/>
            <ac:spMk id="3" creationId="{588C66E5-8E1F-4F74-AF27-9E3709A771EC}"/>
          </ac:spMkLst>
        </pc:spChg>
      </pc:sldChg>
      <pc:sldChg chg="modSp new mod">
        <pc:chgData name="Ron Gizzi" userId="889b24dc-3bbb-412e-85c1-97a997c80a93" providerId="ADAL" clId="{702048B0-31E6-42C6-B3B1-4167C26357EA}" dt="2022-12-08T16:50:17.894" v="1660" actId="20577"/>
        <pc:sldMkLst>
          <pc:docMk/>
          <pc:sldMk cId="1531779500" sldId="343"/>
        </pc:sldMkLst>
        <pc:spChg chg="mod">
          <ac:chgData name="Ron Gizzi" userId="889b24dc-3bbb-412e-85c1-97a997c80a93" providerId="ADAL" clId="{702048B0-31E6-42C6-B3B1-4167C26357EA}" dt="2022-12-08T16:20:21.264" v="719" actId="20577"/>
          <ac:spMkLst>
            <pc:docMk/>
            <pc:sldMk cId="1531779500" sldId="343"/>
            <ac:spMk id="2" creationId="{E1123784-FE7F-4351-8EF1-50015355928C}"/>
          </ac:spMkLst>
        </pc:spChg>
        <pc:spChg chg="mod">
          <ac:chgData name="Ron Gizzi" userId="889b24dc-3bbb-412e-85c1-97a997c80a93" providerId="ADAL" clId="{702048B0-31E6-42C6-B3B1-4167C26357EA}" dt="2022-12-08T16:50:17.894" v="1660" actId="20577"/>
          <ac:spMkLst>
            <pc:docMk/>
            <pc:sldMk cId="1531779500" sldId="343"/>
            <ac:spMk id="3" creationId="{EB76E5C3-500D-472F-A672-7DEE70B8C9EA}"/>
          </ac:spMkLst>
        </pc:spChg>
      </pc:sldChg>
      <pc:sldChg chg="modSp new mod">
        <pc:chgData name="Ron Gizzi" userId="889b24dc-3bbb-412e-85c1-97a997c80a93" providerId="ADAL" clId="{702048B0-31E6-42C6-B3B1-4167C26357EA}" dt="2022-12-08T16:40:47.260" v="1637" actId="20577"/>
        <pc:sldMkLst>
          <pc:docMk/>
          <pc:sldMk cId="361897334" sldId="344"/>
        </pc:sldMkLst>
        <pc:spChg chg="mod">
          <ac:chgData name="Ron Gizzi" userId="889b24dc-3bbb-412e-85c1-97a997c80a93" providerId="ADAL" clId="{702048B0-31E6-42C6-B3B1-4167C26357EA}" dt="2022-12-08T16:40:47.260" v="1637" actId="20577"/>
          <ac:spMkLst>
            <pc:docMk/>
            <pc:sldMk cId="361897334" sldId="344"/>
            <ac:spMk id="2" creationId="{007751C7-2994-4AE5-B4DD-8B4F7F1E10E0}"/>
          </ac:spMkLst>
        </pc:spChg>
        <pc:spChg chg="mod">
          <ac:chgData name="Ron Gizzi" userId="889b24dc-3bbb-412e-85c1-97a997c80a93" providerId="ADAL" clId="{702048B0-31E6-42C6-B3B1-4167C26357EA}" dt="2022-12-08T16:40:29.444" v="1627" actId="20577"/>
          <ac:spMkLst>
            <pc:docMk/>
            <pc:sldMk cId="361897334" sldId="344"/>
            <ac:spMk id="3" creationId="{1AC76CA6-A6D9-4249-B3C8-9BC73CFBBAED}"/>
          </ac:spMkLst>
        </pc:spChg>
      </pc:sldChg>
    </pc:docChg>
  </pc:docChgLst>
  <pc:docChgLst>
    <pc:chgData name="Allison Champlin" userId="S::achamplin@newhavenct.gov::5a0cdf5f-cffb-4c1a-b9ec-926b5b60c574" providerId="AD" clId="Web-{A9E7C8E4-FCD2-FF11-D4DA-E965484A87FE}"/>
    <pc:docChg chg="modSld">
      <pc:chgData name="Allison Champlin" userId="S::achamplin@newhavenct.gov::5a0cdf5f-cffb-4c1a-b9ec-926b5b60c574" providerId="AD" clId="Web-{A9E7C8E4-FCD2-FF11-D4DA-E965484A87FE}" dt="2022-12-08T14:29:09.431" v="33" actId="20577"/>
      <pc:docMkLst>
        <pc:docMk/>
      </pc:docMkLst>
      <pc:sldChg chg="modSp">
        <pc:chgData name="Allison Champlin" userId="S::achamplin@newhavenct.gov::5a0cdf5f-cffb-4c1a-b9ec-926b5b60c574" providerId="AD" clId="Web-{A9E7C8E4-FCD2-FF11-D4DA-E965484A87FE}" dt="2022-12-08T14:28:02.056" v="17" actId="20577"/>
        <pc:sldMkLst>
          <pc:docMk/>
          <pc:sldMk cId="62287364" sldId="320"/>
        </pc:sldMkLst>
        <pc:spChg chg="mod">
          <ac:chgData name="Allison Champlin" userId="S::achamplin@newhavenct.gov::5a0cdf5f-cffb-4c1a-b9ec-926b5b60c574" providerId="AD" clId="Web-{A9E7C8E4-FCD2-FF11-D4DA-E965484A87FE}" dt="2022-12-08T14:28:02.056" v="17" actId="20577"/>
          <ac:spMkLst>
            <pc:docMk/>
            <pc:sldMk cId="62287364" sldId="320"/>
            <ac:spMk id="3" creationId="{6F102623-515E-4DA9-9414-E42A9DA1E3A9}"/>
          </ac:spMkLst>
        </pc:spChg>
      </pc:sldChg>
      <pc:sldChg chg="modSp">
        <pc:chgData name="Allison Champlin" userId="S::achamplin@newhavenct.gov::5a0cdf5f-cffb-4c1a-b9ec-926b5b60c574" providerId="AD" clId="Web-{A9E7C8E4-FCD2-FF11-D4DA-E965484A87FE}" dt="2022-12-08T14:29:09.431" v="33" actId="20577"/>
        <pc:sldMkLst>
          <pc:docMk/>
          <pc:sldMk cId="1569982367" sldId="321"/>
        </pc:sldMkLst>
        <pc:spChg chg="mod">
          <ac:chgData name="Allison Champlin" userId="S::achamplin@newhavenct.gov::5a0cdf5f-cffb-4c1a-b9ec-926b5b60c574" providerId="AD" clId="Web-{A9E7C8E4-FCD2-FF11-D4DA-E965484A87FE}" dt="2022-12-08T14:29:09.431" v="33" actId="20577"/>
          <ac:spMkLst>
            <pc:docMk/>
            <pc:sldMk cId="1569982367" sldId="321"/>
            <ac:spMk id="3" creationId="{588C66E5-8E1F-4F74-AF27-9E3709A771E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3" name="Shape 93"/>
          <p:cNvSpPr>
            <a:spLocks noGrp="1" noRot="1" noChangeAspect="1"/>
          </p:cNvSpPr>
          <p:nvPr>
            <p:ph type="sldImg"/>
          </p:nvPr>
        </p:nvSpPr>
        <p:spPr>
          <a:xfrm>
            <a:off x="1143000" y="685800"/>
            <a:ext cx="4572000" cy="3429000"/>
          </a:xfrm>
          <a:prstGeom prst="rect">
            <a:avLst/>
          </a:prstGeom>
        </p:spPr>
        <p:txBody>
          <a:bodyPr/>
          <a:lstStyle/>
          <a:p>
            <a:endParaRPr/>
          </a:p>
        </p:txBody>
      </p:sp>
      <p:sp>
        <p:nvSpPr>
          <p:cNvPr id="94" name="Shape 9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51436017"/>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25868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040016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03779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36654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13846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29279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76556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046509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02378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57989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13820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38854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366395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238251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656515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240638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688372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56019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535078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42991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02939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77502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0672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0993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54051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32445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41313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66372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rgbClr val="00658D"/>
        </a:solidFill>
        <a:effectLst/>
      </p:bgPr>
    </p:bg>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00200" y="1148148"/>
            <a:ext cx="8991600" cy="1645921"/>
          </a:xfrm>
          <a:prstGeom prst="rect">
            <a:avLst/>
          </a:prstGeom>
          <a:noFill/>
          <a:ln w="38100">
            <a:noFill/>
          </a:ln>
        </p:spPr>
        <p:txBody>
          <a:bodyPr>
            <a:normAutofit/>
          </a:bodyPr>
          <a:lstStyle>
            <a:lvl1pPr>
              <a:defRPr sz="5400">
                <a:solidFill>
                  <a:srgbClr val="F8F8F8"/>
                </a:solidFill>
                <a:latin typeface="Futura Std Condensed" panose="020B0506020204030204" pitchFamily="34" charset="0"/>
              </a:defRPr>
            </a:lvl1pPr>
          </a:lstStyle>
          <a:p>
            <a:r>
              <a:rPr dirty="0"/>
              <a:t>Title Text</a:t>
            </a:r>
          </a:p>
        </p:txBody>
      </p:sp>
      <p:sp>
        <p:nvSpPr>
          <p:cNvPr id="12" name="Body Level One…"/>
          <p:cNvSpPr txBox="1">
            <a:spLocks noGrp="1"/>
          </p:cNvSpPr>
          <p:nvPr>
            <p:ph type="body" sz="quarter" idx="1"/>
          </p:nvPr>
        </p:nvSpPr>
        <p:spPr>
          <a:xfrm>
            <a:off x="2695194" y="4352544"/>
            <a:ext cx="6801612" cy="1239895"/>
          </a:xfrm>
          <a:prstGeom prst="rect">
            <a:avLst/>
          </a:prstGeom>
        </p:spPr>
        <p:txBody>
          <a:bodyPr/>
          <a:lstStyle>
            <a:lvl1pPr marL="0" indent="0" algn="ctr">
              <a:buClrTx/>
              <a:buSzTx/>
              <a:buFontTx/>
              <a:buNone/>
              <a:defRPr sz="2000">
                <a:solidFill>
                  <a:srgbClr val="FFFFFF"/>
                </a:solidFill>
              </a:defRPr>
            </a:lvl1pPr>
            <a:lvl2pPr marL="0" indent="457200" algn="ctr">
              <a:buClrTx/>
              <a:buSzTx/>
              <a:buFontTx/>
              <a:buNone/>
              <a:defRPr sz="2000">
                <a:solidFill>
                  <a:srgbClr val="FFFFFF"/>
                </a:solidFill>
              </a:defRPr>
            </a:lvl2pPr>
            <a:lvl3pPr marL="0" indent="914400" algn="ctr">
              <a:buClrTx/>
              <a:buSzTx/>
              <a:buFontTx/>
              <a:buNone/>
              <a:defRPr sz="2000">
                <a:solidFill>
                  <a:srgbClr val="FFFFFF"/>
                </a:solidFill>
              </a:defRPr>
            </a:lvl3pPr>
            <a:lvl4pPr marL="0" indent="1371600" algn="ctr">
              <a:buClrTx/>
              <a:buSzTx/>
              <a:buFontTx/>
              <a:buNone/>
              <a:defRPr sz="2000">
                <a:solidFill>
                  <a:srgbClr val="FFFFFF"/>
                </a:solidFill>
              </a:defRPr>
            </a:lvl4pPr>
            <a:lvl5pPr marL="0" indent="1828800" algn="ctr">
              <a:buClrTx/>
              <a:buSzTx/>
              <a:buFontTx/>
              <a:buNone/>
              <a:defRPr sz="20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xfrm>
            <a:off x="2231135" y="964691"/>
            <a:ext cx="7729730" cy="1188721"/>
          </a:xfrm>
          <a:prstGeom prst="rect">
            <a:avLst/>
          </a:prstGeom>
        </p:spPr>
        <p:txBody>
          <a:bodyPr>
            <a:normAutofit/>
          </a:bodyPr>
          <a:lstStyle>
            <a:lvl1pPr>
              <a:defRPr sz="4000"/>
            </a:lvl1pPr>
          </a:lstStyle>
          <a:p>
            <a:r>
              <a:rPr dirty="0"/>
              <a:t>Title Text</a:t>
            </a:r>
          </a:p>
        </p:txBody>
      </p:sp>
      <p:sp>
        <p:nvSpPr>
          <p:cNvPr id="39" name="Body Level One…"/>
          <p:cNvSpPr txBox="1">
            <a:spLocks noGrp="1"/>
          </p:cNvSpPr>
          <p:nvPr>
            <p:ph type="body" sz="quarter" idx="1"/>
          </p:nvPr>
        </p:nvSpPr>
        <p:spPr>
          <a:xfrm>
            <a:off x="1581911" y="2638044"/>
            <a:ext cx="4271773" cy="310198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09600" y="274637"/>
            <a:ext cx="10972800" cy="1143001"/>
          </a:xfrm>
          <a:prstGeom prst="rect">
            <a:avLst/>
          </a:prstGeom>
          <a:noFill/>
          <a:ln w="31750" cap="sq">
            <a:noFill/>
            <a:miter/>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182879" tIns="182879" rIns="182879" bIns="182879" anchor="ctr">
            <a:normAutofit/>
          </a:bodyPr>
          <a:lstStyle/>
          <a:p>
            <a:r>
              <a:rPr dirty="0"/>
              <a:t>Title Text</a:t>
            </a:r>
          </a:p>
        </p:txBody>
      </p:sp>
      <p:sp>
        <p:nvSpPr>
          <p:cNvPr id="3"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4" name="Slide Number"/>
          <p:cNvSpPr txBox="1">
            <a:spLocks noGrp="1"/>
          </p:cNvSpPr>
          <p:nvPr>
            <p:ph type="sldNum" sz="quarter" idx="2"/>
          </p:nvPr>
        </p:nvSpPr>
        <p:spPr>
          <a:xfrm>
            <a:off x="10758922" y="6299962"/>
            <a:ext cx="365761" cy="201677"/>
          </a:xfrm>
          <a:prstGeom prst="rect">
            <a:avLst/>
          </a:prstGeom>
          <a:solidFill>
            <a:srgbClr val="1D1D1D">
              <a:alpha val="70000"/>
            </a:srgbClr>
          </a:solidFill>
          <a:ln w="12700">
            <a:miter lim="400000"/>
          </a:ln>
        </p:spPr>
        <p:txBody>
          <a:bodyPr lIns="18288" tIns="18288" rIns="18288" bIns="18288" anchor="ctr">
            <a:spAutoFit/>
          </a:bodyPr>
          <a:lstStyle>
            <a:lvl1pPr algn="ctr">
              <a:defRPr sz="11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Lst>
  <p:transition spd="med"/>
  <p:hf hdr="0" ftr="0" dt="0"/>
  <p:txStyles>
    <p:titleStyle>
      <a:lvl1pPr marL="0" marR="0" indent="0" algn="ctr" defTabSz="914400" rtl="0" latinLnBrk="0">
        <a:lnSpc>
          <a:spcPct val="90000"/>
        </a:lnSpc>
        <a:spcBef>
          <a:spcPts val="0"/>
        </a:spcBef>
        <a:spcAft>
          <a:spcPts val="0"/>
        </a:spcAft>
        <a:buClrTx/>
        <a:buSzTx/>
        <a:buFontTx/>
        <a:buNone/>
        <a:tabLst/>
        <a:defRPr sz="5400" b="0" i="0" u="none" strike="noStrike" cap="all" spc="200" baseline="0">
          <a:solidFill>
            <a:srgbClr val="3483A6"/>
          </a:solidFill>
          <a:uFillTx/>
          <a:latin typeface="Futura Std Condensed" panose="020B0506020204030204" pitchFamily="34" charset="0"/>
          <a:ea typeface="Futura Std Condensed" panose="020B0506020204030204" pitchFamily="34" charset="0"/>
          <a:cs typeface="Futura Std Condensed" panose="020B0506020204030204" pitchFamily="34" charset="0"/>
          <a:sym typeface="Gill Sans MT"/>
        </a:defRPr>
      </a:lvl1pPr>
      <a:lvl2pPr marL="0" marR="0" indent="0" algn="ctr" defTabSz="914400" rtl="0" latinLnBrk="0">
        <a:lnSpc>
          <a:spcPct val="90000"/>
        </a:lnSpc>
        <a:spcBef>
          <a:spcPts val="0"/>
        </a:spcBef>
        <a:spcAft>
          <a:spcPts val="0"/>
        </a:spcAft>
        <a:buClrTx/>
        <a:buSzTx/>
        <a:buFontTx/>
        <a:buNone/>
        <a:tabLst/>
        <a:defRPr sz="2800" b="0" i="0" u="none" strike="noStrike" cap="all" spc="200" baseline="0">
          <a:solidFill>
            <a:srgbClr val="262626"/>
          </a:solidFill>
          <a:uFillTx/>
          <a:latin typeface="Gill Sans MT"/>
          <a:ea typeface="Gill Sans MT"/>
          <a:cs typeface="Gill Sans MT"/>
          <a:sym typeface="Gill Sans MT"/>
        </a:defRPr>
      </a:lvl2pPr>
      <a:lvl3pPr marL="0" marR="0" indent="0" algn="ctr" defTabSz="914400" rtl="0" latinLnBrk="0">
        <a:lnSpc>
          <a:spcPct val="90000"/>
        </a:lnSpc>
        <a:spcBef>
          <a:spcPts val="0"/>
        </a:spcBef>
        <a:spcAft>
          <a:spcPts val="0"/>
        </a:spcAft>
        <a:buClrTx/>
        <a:buSzTx/>
        <a:buFontTx/>
        <a:buNone/>
        <a:tabLst/>
        <a:defRPr sz="2800" b="0" i="0" u="none" strike="noStrike" cap="all" spc="200" baseline="0">
          <a:solidFill>
            <a:srgbClr val="262626"/>
          </a:solidFill>
          <a:uFillTx/>
          <a:latin typeface="Gill Sans MT"/>
          <a:ea typeface="Gill Sans MT"/>
          <a:cs typeface="Gill Sans MT"/>
          <a:sym typeface="Gill Sans MT"/>
        </a:defRPr>
      </a:lvl3pPr>
      <a:lvl4pPr marL="0" marR="0" indent="0" algn="ctr" defTabSz="914400" rtl="0" latinLnBrk="0">
        <a:lnSpc>
          <a:spcPct val="90000"/>
        </a:lnSpc>
        <a:spcBef>
          <a:spcPts val="0"/>
        </a:spcBef>
        <a:spcAft>
          <a:spcPts val="0"/>
        </a:spcAft>
        <a:buClrTx/>
        <a:buSzTx/>
        <a:buFontTx/>
        <a:buNone/>
        <a:tabLst/>
        <a:defRPr sz="2800" b="0" i="0" u="none" strike="noStrike" cap="all" spc="200" baseline="0">
          <a:solidFill>
            <a:srgbClr val="262626"/>
          </a:solidFill>
          <a:uFillTx/>
          <a:latin typeface="Gill Sans MT"/>
          <a:ea typeface="Gill Sans MT"/>
          <a:cs typeface="Gill Sans MT"/>
          <a:sym typeface="Gill Sans MT"/>
        </a:defRPr>
      </a:lvl4pPr>
      <a:lvl5pPr marL="0" marR="0" indent="0" algn="ctr" defTabSz="914400" rtl="0" latinLnBrk="0">
        <a:lnSpc>
          <a:spcPct val="90000"/>
        </a:lnSpc>
        <a:spcBef>
          <a:spcPts val="0"/>
        </a:spcBef>
        <a:spcAft>
          <a:spcPts val="0"/>
        </a:spcAft>
        <a:buClrTx/>
        <a:buSzTx/>
        <a:buFontTx/>
        <a:buNone/>
        <a:tabLst/>
        <a:defRPr sz="2800" b="0" i="0" u="none" strike="noStrike" cap="all" spc="200" baseline="0">
          <a:solidFill>
            <a:srgbClr val="262626"/>
          </a:solidFill>
          <a:uFillTx/>
          <a:latin typeface="Gill Sans MT"/>
          <a:ea typeface="Gill Sans MT"/>
          <a:cs typeface="Gill Sans MT"/>
          <a:sym typeface="Gill Sans MT"/>
        </a:defRPr>
      </a:lvl5pPr>
      <a:lvl6pPr marL="0" marR="0" indent="0" algn="ctr" defTabSz="914400" rtl="0" latinLnBrk="0">
        <a:lnSpc>
          <a:spcPct val="90000"/>
        </a:lnSpc>
        <a:spcBef>
          <a:spcPts val="0"/>
        </a:spcBef>
        <a:spcAft>
          <a:spcPts val="0"/>
        </a:spcAft>
        <a:buClrTx/>
        <a:buSzTx/>
        <a:buFontTx/>
        <a:buNone/>
        <a:tabLst/>
        <a:defRPr sz="2800" b="0" i="0" u="none" strike="noStrike" cap="all" spc="200" baseline="0">
          <a:solidFill>
            <a:srgbClr val="262626"/>
          </a:solidFill>
          <a:uFillTx/>
          <a:latin typeface="Gill Sans MT"/>
          <a:ea typeface="Gill Sans MT"/>
          <a:cs typeface="Gill Sans MT"/>
          <a:sym typeface="Gill Sans MT"/>
        </a:defRPr>
      </a:lvl6pPr>
      <a:lvl7pPr marL="0" marR="0" indent="0" algn="ctr" defTabSz="914400" rtl="0" latinLnBrk="0">
        <a:lnSpc>
          <a:spcPct val="90000"/>
        </a:lnSpc>
        <a:spcBef>
          <a:spcPts val="0"/>
        </a:spcBef>
        <a:spcAft>
          <a:spcPts val="0"/>
        </a:spcAft>
        <a:buClrTx/>
        <a:buSzTx/>
        <a:buFontTx/>
        <a:buNone/>
        <a:tabLst/>
        <a:defRPr sz="2800" b="0" i="0" u="none" strike="noStrike" cap="all" spc="200" baseline="0">
          <a:solidFill>
            <a:srgbClr val="262626"/>
          </a:solidFill>
          <a:uFillTx/>
          <a:latin typeface="Gill Sans MT"/>
          <a:ea typeface="Gill Sans MT"/>
          <a:cs typeface="Gill Sans MT"/>
          <a:sym typeface="Gill Sans MT"/>
        </a:defRPr>
      </a:lvl7pPr>
      <a:lvl8pPr marL="0" marR="0" indent="0" algn="ctr" defTabSz="914400" rtl="0" latinLnBrk="0">
        <a:lnSpc>
          <a:spcPct val="90000"/>
        </a:lnSpc>
        <a:spcBef>
          <a:spcPts val="0"/>
        </a:spcBef>
        <a:spcAft>
          <a:spcPts val="0"/>
        </a:spcAft>
        <a:buClrTx/>
        <a:buSzTx/>
        <a:buFontTx/>
        <a:buNone/>
        <a:tabLst/>
        <a:defRPr sz="2800" b="0" i="0" u="none" strike="noStrike" cap="all" spc="200" baseline="0">
          <a:solidFill>
            <a:srgbClr val="262626"/>
          </a:solidFill>
          <a:uFillTx/>
          <a:latin typeface="Gill Sans MT"/>
          <a:ea typeface="Gill Sans MT"/>
          <a:cs typeface="Gill Sans MT"/>
          <a:sym typeface="Gill Sans MT"/>
        </a:defRPr>
      </a:lvl8pPr>
      <a:lvl9pPr marL="0" marR="0" indent="0" algn="ctr" defTabSz="914400" rtl="0" latinLnBrk="0">
        <a:lnSpc>
          <a:spcPct val="90000"/>
        </a:lnSpc>
        <a:spcBef>
          <a:spcPts val="0"/>
        </a:spcBef>
        <a:spcAft>
          <a:spcPts val="0"/>
        </a:spcAft>
        <a:buClrTx/>
        <a:buSzTx/>
        <a:buFontTx/>
        <a:buNone/>
        <a:tabLst/>
        <a:defRPr sz="2800" b="0" i="0" u="none" strike="noStrike" cap="all" spc="200" baseline="0">
          <a:solidFill>
            <a:srgbClr val="262626"/>
          </a:solidFill>
          <a:uFillTx/>
          <a:latin typeface="Gill Sans MT"/>
          <a:ea typeface="Gill Sans MT"/>
          <a:cs typeface="Gill Sans MT"/>
          <a:sym typeface="Gill Sans MT"/>
        </a:defRPr>
      </a:lvl9pPr>
    </p:titleStyle>
    <p:bodyStyle>
      <a:lvl1pPr marL="228600" marR="0" indent="-228600"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1pPr>
      <a:lvl2pPr marL="4857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2pPr>
      <a:lvl3pPr marL="7143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3pPr>
      <a:lvl4pPr marL="9429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4pPr>
      <a:lvl5pPr marL="11715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5pPr>
      <a:lvl6pPr marL="134143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6pPr>
      <a:lvl7pPr marL="151288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7pPr>
      <a:lvl8pPr marL="168592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8pPr>
      <a:lvl9pPr marL="1911350"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9pPr>
    </p:bodyStyle>
    <p:otherStyle>
      <a:lvl1pPr marL="0" marR="0" indent="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1pPr>
      <a:lvl2pPr marL="0" marR="0" indent="45720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2pPr>
      <a:lvl3pPr marL="0" marR="0" indent="91440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3pPr>
      <a:lvl4pPr marL="0" marR="0" indent="137160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4pPr>
      <a:lvl5pPr marL="0" marR="0" indent="182880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5pPr>
      <a:lvl6pPr marL="0" marR="0" indent="228600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6pPr>
      <a:lvl7pPr marL="0" marR="0" indent="274320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7pPr>
      <a:lvl8pPr marL="0" marR="0" indent="320040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8pPr>
      <a:lvl9pPr marL="0" marR="0" indent="3657600" algn="ctr" defTabSz="4572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Gill Sans M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
	<Relationship Id="rId3" Type="http://schemas.openxmlformats.org/officeDocument/2006/relationships/hyperlink" Target="http://?" TargetMode="External"/>
	<Relationship Id="rId2" Type="http://schemas.openxmlformats.org/officeDocument/2006/relationships/notesSlide" Target="../notesSlides/notesSlide26.xml"/>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ubtitle 2"/>
          <p:cNvSpPr txBox="1">
            <a:spLocks noGrp="1"/>
          </p:cNvSpPr>
          <p:nvPr>
            <p:ph type="subTitle" sz="quarter" idx="1"/>
          </p:nvPr>
        </p:nvSpPr>
        <p:spPr>
          <a:xfrm>
            <a:off x="275208" y="975533"/>
            <a:ext cx="11745157" cy="3907185"/>
          </a:xfrm>
          <a:prstGeom prst="rect">
            <a:avLst/>
          </a:prstGeom>
        </p:spPr>
        <p:txBody>
          <a:bodyPr>
            <a:noAutofit/>
          </a:bodyPr>
          <a:lstStyle/>
          <a:p>
            <a:r>
              <a:rPr lang="en-US" sz="4800" b="1" dirty="0">
                <a:solidFill>
                  <a:schemeClr val="bg1"/>
                </a:solidFill>
                <a:latin typeface="Bahnschrift SemiBold" panose="020B0502040204020203" pitchFamily="34" charset="0"/>
              </a:rPr>
              <a:t>FY 2023-24</a:t>
            </a:r>
          </a:p>
          <a:p>
            <a:r>
              <a:rPr lang="en-US" sz="4800" b="1" dirty="0">
                <a:solidFill>
                  <a:schemeClr val="bg1"/>
                </a:solidFill>
                <a:latin typeface="Bahnschrift SemiBold" panose="020B0502040204020203" pitchFamily="34" charset="0"/>
              </a:rPr>
              <a:t>Consolidated Plan Funding Application</a:t>
            </a:r>
          </a:p>
          <a:p>
            <a:r>
              <a:rPr lang="en-US" sz="4800" b="1" dirty="0">
                <a:solidFill>
                  <a:schemeClr val="bg1"/>
                </a:solidFill>
                <a:latin typeface="Bahnschrift SemiBold" panose="020B0502040204020203" pitchFamily="34" charset="0"/>
              </a:rPr>
              <a:t>Informational Webinar</a:t>
            </a:r>
          </a:p>
          <a:p>
            <a:r>
              <a:rPr lang="en-US" sz="3600" b="1" dirty="0">
                <a:solidFill>
                  <a:schemeClr val="bg1"/>
                </a:solidFill>
                <a:latin typeface="Bahnschrift SemiBold" panose="020B0502040204020203" pitchFamily="34" charset="0"/>
              </a:rPr>
              <a:t>for</a:t>
            </a:r>
          </a:p>
          <a:p>
            <a:r>
              <a:rPr lang="en-US" sz="3600" b="1" dirty="0">
                <a:solidFill>
                  <a:schemeClr val="bg1"/>
                </a:solidFill>
                <a:latin typeface="Bahnschrift SemiBold" panose="020B0502040204020203" pitchFamily="34" charset="0"/>
              </a:rPr>
              <a:t>CDBG, ESG, HOPWA and HOME Funding</a:t>
            </a:r>
            <a:endParaRPr lang="en-US" b="1" dirty="0">
              <a:solidFill>
                <a:schemeClr val="bg1"/>
              </a:solidFill>
              <a:latin typeface="Bahnschrift SemiBold" panose="020B0502040204020203" pitchFamily="34" charset="0"/>
            </a:endParaRPr>
          </a:p>
          <a:p>
            <a:r>
              <a:rPr lang="en-US" b="1" dirty="0">
                <a:solidFill>
                  <a:schemeClr val="bg1"/>
                </a:solidFill>
                <a:latin typeface="Bahnschrift SemiBold" panose="020B0502040204020203" pitchFamily="34" charset="0"/>
              </a:rPr>
              <a:t>December 8, 2022</a:t>
            </a:r>
            <a:endParaRPr b="1" dirty="0">
              <a:solidFill>
                <a:schemeClr val="bg1"/>
              </a:solidFill>
              <a:latin typeface="Bahnschrift SemiBold" panose="020B0502040204020203" pitchFamily="34" charset="0"/>
            </a:endParaRPr>
          </a:p>
        </p:txBody>
      </p:sp>
      <p:sp>
        <p:nvSpPr>
          <p:cNvPr id="5" name="TextBox 4">
            <a:extLst>
              <a:ext uri="{FF2B5EF4-FFF2-40B4-BE49-F238E27FC236}">
                <a16:creationId xmlns:a16="http://schemas.microsoft.com/office/drawing/2014/main" id="{159EDC51-A605-420C-8671-D131BAC8E049}"/>
              </a:ext>
            </a:extLst>
          </p:cNvPr>
          <p:cNvSpPr txBox="1"/>
          <p:nvPr/>
        </p:nvSpPr>
        <p:spPr>
          <a:xfrm>
            <a:off x="4745062" y="5882467"/>
            <a:ext cx="2257988" cy="55399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sz="1800" i="0" u="none" strike="noStrike" cap="none" spc="0" normalizeH="0" baseline="0" dirty="0">
                <a:ln>
                  <a:noFill/>
                </a:ln>
                <a:solidFill>
                  <a:schemeClr val="bg1"/>
                </a:solidFill>
                <a:effectLst/>
                <a:uFillTx/>
                <a:latin typeface="Futura Std Book" panose="020B0502020204020303" pitchFamily="34" charset="0"/>
                <a:sym typeface="Gill Sans MT"/>
              </a:rPr>
              <a:t>City of New Haven</a:t>
            </a:r>
          </a:p>
          <a:p>
            <a:pPr marL="0" marR="0" indent="0" algn="ctr" defTabSz="457200" rtl="0" fontAlgn="auto" latinLnBrk="0" hangingPunct="0">
              <a:lnSpc>
                <a:spcPct val="100000"/>
              </a:lnSpc>
              <a:spcBef>
                <a:spcPts val="0"/>
              </a:spcBef>
              <a:spcAft>
                <a:spcPts val="0"/>
              </a:spcAft>
              <a:buClrTx/>
              <a:buSzTx/>
              <a:buFontTx/>
              <a:buNone/>
              <a:tabLst/>
            </a:pPr>
            <a:r>
              <a:rPr lang="en-US" sz="1200" dirty="0">
                <a:solidFill>
                  <a:schemeClr val="bg1"/>
                </a:solidFill>
                <a:latin typeface="Futura Std Book" panose="020B0502020204020303" pitchFamily="34" charset="0"/>
              </a:rPr>
              <a:t>Justin Elicker, Mayor</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0CDAD-52F6-4AED-AF54-D62229D8067B}"/>
              </a:ext>
            </a:extLst>
          </p:cNvPr>
          <p:cNvSpPr>
            <a:spLocks noGrp="1"/>
          </p:cNvSpPr>
          <p:nvPr>
            <p:ph type="title"/>
          </p:nvPr>
        </p:nvSpPr>
        <p:spPr/>
        <p:txBody>
          <a:bodyPr>
            <a:normAutofit fontScale="90000"/>
          </a:bodyPr>
          <a:lstStyle/>
          <a:p>
            <a:r>
              <a:rPr lang="en-US" dirty="0"/>
              <a:t>Cares act Accomplishments</a:t>
            </a:r>
          </a:p>
        </p:txBody>
      </p:sp>
      <p:sp>
        <p:nvSpPr>
          <p:cNvPr id="3" name="Text Placeholder 2">
            <a:extLst>
              <a:ext uri="{FF2B5EF4-FFF2-40B4-BE49-F238E27FC236}">
                <a16:creationId xmlns:a16="http://schemas.microsoft.com/office/drawing/2014/main" id="{588C66E5-8E1F-4F74-AF27-9E3709A771EC}"/>
              </a:ext>
            </a:extLst>
          </p:cNvPr>
          <p:cNvSpPr>
            <a:spLocks noGrp="1"/>
          </p:cNvSpPr>
          <p:nvPr>
            <p:ph type="body" sz="quarter" idx="1"/>
          </p:nvPr>
        </p:nvSpPr>
        <p:spPr>
          <a:xfrm>
            <a:off x="1581910" y="2638043"/>
            <a:ext cx="5951653" cy="3106773"/>
          </a:xfrm>
        </p:spPr>
        <p:txBody>
          <a:bodyPr>
            <a:normAutofit fontScale="85000" lnSpcReduction="10000"/>
          </a:bodyPr>
          <a:lstStyle/>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Provided over 8,000 meals to 300 households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5,000 food boxes to 1,000 seniors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Reentry clients were provided services</a:t>
            </a:r>
          </a:p>
          <a:p>
            <a:pPr marL="342900" marR="0" lvl="0" indent="-342900">
              <a:lnSpc>
                <a:spcPct val="150000"/>
              </a:lnSpc>
              <a:spcBef>
                <a:spcPts val="0"/>
              </a:spcBef>
              <a:spcAft>
                <a:spcPts val="0"/>
              </a:spcAft>
              <a:buFont typeface="Symbol" panose="05050102010706020507" pitchFamily="18" charset="2"/>
              <a:buChar char=""/>
            </a:pPr>
            <a:r>
              <a:rPr lang="en-US" dirty="0">
                <a:latin typeface="Futura Std Book" panose="020B0502020204020303"/>
                <a:ea typeface="Times New Roman" panose="02020603050405020304" pitchFamily="18" charset="0"/>
              </a:rPr>
              <a:t>H</a:t>
            </a:r>
            <a:r>
              <a:rPr lang="en-US" sz="1800" dirty="0">
                <a:effectLst/>
                <a:latin typeface="Futura Std Book" panose="020B0502020204020303"/>
                <a:ea typeface="Times New Roman" panose="02020603050405020304" pitchFamily="18" charset="0"/>
              </a:rPr>
              <a:t>omeless prevention services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Rapid rehousing services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Street outreach services</a:t>
            </a:r>
          </a:p>
          <a:p>
            <a:pPr marL="342900" marR="0" lvl="0" indent="-342900">
              <a:lnSpc>
                <a:spcPct val="150000"/>
              </a:lnSpc>
              <a:spcBef>
                <a:spcPts val="0"/>
              </a:spcBef>
              <a:spcAft>
                <a:spcPts val="0"/>
              </a:spcAft>
              <a:buFont typeface="Symbol" panose="05050102010706020507" pitchFamily="18" charset="2"/>
              <a:buChar char=""/>
            </a:pPr>
            <a:r>
              <a:rPr lang="en-US" dirty="0">
                <a:latin typeface="Futura Std Book" panose="020B0502020204020303"/>
                <a:ea typeface="Times New Roman" panose="02020603050405020304" pitchFamily="18" charset="0"/>
              </a:rPr>
              <a:t>HVAC Improvements to Facilities</a:t>
            </a: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PPE and other cleaning supplies</a:t>
            </a:r>
          </a:p>
          <a:p>
            <a:pPr marL="342900" marR="0" lvl="0" indent="-342900">
              <a:lnSpc>
                <a:spcPct val="150000"/>
              </a:lnSpc>
              <a:spcBef>
                <a:spcPts val="0"/>
              </a:spcBef>
              <a:spcAft>
                <a:spcPts val="0"/>
              </a:spcAft>
              <a:buFont typeface="Symbol" panose="05050102010706020507" pitchFamily="18" charset="2"/>
              <a:buChar char=""/>
            </a:pPr>
            <a:r>
              <a:rPr lang="en-US" dirty="0">
                <a:latin typeface="Futura Std Book" panose="020B0502020204020303"/>
                <a:ea typeface="Times New Roman" panose="02020603050405020304" pitchFamily="18" charset="0"/>
              </a:rPr>
              <a:t>COVID Testing</a:t>
            </a:r>
            <a:endParaRPr lang="en-US" sz="1800" dirty="0">
              <a:effectLst/>
              <a:latin typeface="Futura Std Book" panose="020B0502020204020303"/>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561C950-3B95-4915-A255-9640FE6D5198}"/>
              </a:ext>
            </a:extLst>
          </p:cNvPr>
          <p:cNvSpPr>
            <a:spLocks noGrp="1"/>
          </p:cNvSpPr>
          <p:nvPr>
            <p:ph type="sldNum" sz="quarter" idx="2"/>
          </p:nvPr>
        </p:nvSpPr>
        <p:spPr/>
        <p:txBody>
          <a:bodyPr/>
          <a:lstStyle/>
          <a:p>
            <a:fld id="{86CB4B4D-7CA3-9044-876B-883B54F8677D}" type="slidenum">
              <a:rPr lang="en-US" smtClean="0"/>
              <a:t>10</a:t>
            </a:fld>
            <a:endParaRPr lang="en-US"/>
          </a:p>
        </p:txBody>
      </p:sp>
    </p:spTree>
    <p:extLst>
      <p:ext uri="{BB962C8B-B14F-4D97-AF65-F5344CB8AC3E}">
        <p14:creationId xmlns:p14="http://schemas.microsoft.com/office/powerpoint/2010/main" val="370378147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4EC0B-9744-484D-87C2-A29F46F41951}"/>
              </a:ext>
            </a:extLst>
          </p:cNvPr>
          <p:cNvSpPr>
            <a:spLocks noGrp="1"/>
          </p:cNvSpPr>
          <p:nvPr>
            <p:ph type="title"/>
          </p:nvPr>
        </p:nvSpPr>
        <p:spPr/>
        <p:txBody>
          <a:bodyPr>
            <a:normAutofit fontScale="90000"/>
          </a:bodyPr>
          <a:lstStyle/>
          <a:p>
            <a:r>
              <a:rPr lang="en-US" dirty="0"/>
              <a:t>Consolidated Planning Process Overview</a:t>
            </a:r>
          </a:p>
        </p:txBody>
      </p:sp>
      <p:sp>
        <p:nvSpPr>
          <p:cNvPr id="3" name="Text Placeholder 2">
            <a:extLst>
              <a:ext uri="{FF2B5EF4-FFF2-40B4-BE49-F238E27FC236}">
                <a16:creationId xmlns:a16="http://schemas.microsoft.com/office/drawing/2014/main" id="{BCEA75A2-6A56-4A0E-A514-3DC71950E9D5}"/>
              </a:ext>
            </a:extLst>
          </p:cNvPr>
          <p:cNvSpPr>
            <a:spLocks noGrp="1"/>
          </p:cNvSpPr>
          <p:nvPr>
            <p:ph type="body" sz="quarter" idx="1"/>
          </p:nvPr>
        </p:nvSpPr>
        <p:spPr>
          <a:xfrm>
            <a:off x="1567623" y="2281999"/>
            <a:ext cx="8247889" cy="3854100"/>
          </a:xfrm>
        </p:spPr>
        <p:txBody>
          <a:bodyPr>
            <a:normAutofit fontScale="77500" lnSpcReduction="20000"/>
          </a:bodyPr>
          <a:lstStyle/>
          <a:p>
            <a:pPr marL="0" marR="0" indent="0" algn="just">
              <a:spcBef>
                <a:spcPts val="0"/>
              </a:spcBef>
              <a:spcAft>
                <a:spcPts val="0"/>
              </a:spcAft>
              <a:buNone/>
            </a:pPr>
            <a:r>
              <a:rPr lang="en-US" sz="1900" b="1" dirty="0">
                <a:effectLst/>
                <a:latin typeface="Futura Std Book" panose="020B0502020204020303"/>
                <a:ea typeface="Times New Roman" panose="02020603050405020304" pitchFamily="18" charset="0"/>
                <a:cs typeface="Calibri" panose="020F0502020204030204" pitchFamily="34" charset="0"/>
              </a:rPr>
              <a:t>What is the Consolidated Plan?</a:t>
            </a:r>
          </a:p>
          <a:p>
            <a:pPr marL="0" marR="0" indent="0" algn="just">
              <a:spcBef>
                <a:spcPts val="0"/>
              </a:spcBef>
              <a:spcAft>
                <a:spcPts val="0"/>
              </a:spcAft>
              <a:buNone/>
            </a:pPr>
            <a:endParaRPr lang="en-US" sz="18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900" dirty="0">
                <a:effectLst/>
                <a:latin typeface="Futura Std Book" panose="020B0502020204020303"/>
                <a:ea typeface="Times New Roman" panose="02020603050405020304" pitchFamily="18" charset="0"/>
                <a:cs typeface="Calibri" panose="020F0502020204030204" pitchFamily="34" charset="0"/>
              </a:rPr>
              <a:t>Created in 1995, combined HUD’s CDBG, ESG, HOME &amp; HOPWA grants</a:t>
            </a:r>
            <a:endParaRPr lang="en-US" sz="19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900" dirty="0">
                <a:effectLst/>
                <a:latin typeface="Futura Std Book" panose="020B0502020204020303"/>
                <a:ea typeface="Times New Roman" panose="02020603050405020304" pitchFamily="18" charset="0"/>
                <a:cs typeface="Calibri" panose="020F0502020204030204" pitchFamily="34" charset="0"/>
              </a:rPr>
              <a:t>Requires completion of a five-year plan to help states and local jurisdictions assess their affordable housing and community development needs. </a:t>
            </a:r>
            <a:endParaRPr lang="en-US" sz="19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900" dirty="0">
                <a:effectLst/>
                <a:latin typeface="Futura Std Book" panose="020B0502020204020303"/>
                <a:ea typeface="Times New Roman" panose="02020603050405020304" pitchFamily="18" charset="0"/>
                <a:cs typeface="Calibri" panose="020F0502020204030204" pitchFamily="34" charset="0"/>
              </a:rPr>
              <a:t>We are </a:t>
            </a:r>
            <a:r>
              <a:rPr lang="en-US" sz="1900" dirty="0">
                <a:latin typeface="Futura Std Book" panose="020B0502020204020303"/>
                <a:ea typeface="Times New Roman" panose="02020603050405020304" pitchFamily="18" charset="0"/>
                <a:cs typeface="Calibri" panose="020F0502020204030204" pitchFamily="34" charset="0"/>
              </a:rPr>
              <a:t>beginning</a:t>
            </a:r>
            <a:r>
              <a:rPr lang="en-US" sz="1900" dirty="0">
                <a:effectLst/>
                <a:latin typeface="Futura Std Book" panose="020B0502020204020303"/>
                <a:ea typeface="Times New Roman" panose="02020603050405020304" pitchFamily="18" charset="0"/>
                <a:cs typeface="Calibri" panose="020F0502020204030204" pitchFamily="34" charset="0"/>
              </a:rPr>
              <a:t> the 4</a:t>
            </a:r>
            <a:r>
              <a:rPr lang="en-US" sz="1900" baseline="30000" dirty="0">
                <a:effectLst/>
                <a:latin typeface="Futura Std Book" panose="020B0502020204020303"/>
                <a:ea typeface="Times New Roman" panose="02020603050405020304" pitchFamily="18" charset="0"/>
                <a:cs typeface="Calibri" panose="020F0502020204030204" pitchFamily="34" charset="0"/>
              </a:rPr>
              <a:t>th</a:t>
            </a:r>
            <a:r>
              <a:rPr lang="en-US" sz="1900" dirty="0">
                <a:effectLst/>
                <a:latin typeface="Futura Std Book" panose="020B0502020204020303"/>
                <a:ea typeface="Times New Roman" panose="02020603050405020304" pitchFamily="18" charset="0"/>
                <a:cs typeface="Calibri" panose="020F0502020204030204" pitchFamily="34" charset="0"/>
              </a:rPr>
              <a:t> year of the current City’s Five-Year Plan</a:t>
            </a:r>
            <a:endParaRPr lang="en-US" sz="19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900" dirty="0">
                <a:effectLst/>
                <a:latin typeface="Futura Std Book" panose="020B0502020204020303"/>
                <a:ea typeface="Times New Roman" panose="02020603050405020304" pitchFamily="18" charset="0"/>
                <a:cs typeface="Calibri" panose="020F0502020204030204" pitchFamily="34" charset="0"/>
              </a:rPr>
              <a:t>The current five-year plan began on July 1, 2020, and will end on June 30, 2025</a:t>
            </a:r>
            <a:endParaRPr lang="en-US" sz="19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900" dirty="0">
                <a:effectLst/>
                <a:latin typeface="Futura Std Book" panose="020B0502020204020303"/>
                <a:ea typeface="Times New Roman" panose="02020603050405020304" pitchFamily="18" charset="0"/>
                <a:cs typeface="Calibri" panose="020F0502020204030204" pitchFamily="34" charset="0"/>
              </a:rPr>
              <a:t>The Consolidated Plan process serves as the basis for community involvement to identify the City’s housing and community development needs and priorities</a:t>
            </a:r>
            <a:endParaRPr lang="en-US" sz="19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900" dirty="0">
                <a:effectLst/>
                <a:latin typeface="Futura Std Book" panose="020B0502020204020303"/>
                <a:ea typeface="Times New Roman" panose="02020603050405020304" pitchFamily="18" charset="0"/>
                <a:cs typeface="Calibri" panose="020F0502020204030204" pitchFamily="34" charset="0"/>
              </a:rPr>
              <a:t>An Annual Action Plan is prepared for each year of the five-year Consolidated Plan</a:t>
            </a:r>
            <a:endParaRPr lang="en-US" sz="19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900" dirty="0">
                <a:effectLst/>
                <a:latin typeface="Futura Std Book" panose="020B0502020204020303"/>
                <a:ea typeface="Times New Roman" panose="02020603050405020304" pitchFamily="18" charset="0"/>
                <a:cs typeface="Calibri" panose="020F0502020204030204" pitchFamily="34" charset="0"/>
              </a:rPr>
              <a:t>The Annual Action Plan is also used to address the priority needs and specific goals identified by the City</a:t>
            </a:r>
            <a:endParaRPr lang="en-US" sz="19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900" dirty="0">
                <a:effectLst/>
                <a:latin typeface="Futura Std Book" panose="020B0502020204020303"/>
                <a:ea typeface="Times New Roman" panose="02020603050405020304" pitchFamily="18" charset="0"/>
                <a:cs typeface="Calibri" panose="020F0502020204030204" pitchFamily="34" charset="0"/>
              </a:rPr>
              <a:t>Annual Action Plan must be submitted to HUD no later than August 16</a:t>
            </a:r>
            <a:r>
              <a:rPr lang="en-US" sz="1900" baseline="30000" dirty="0">
                <a:effectLst/>
                <a:latin typeface="Futura Std Book" panose="020B0502020204020303"/>
                <a:ea typeface="Times New Roman" panose="02020603050405020304" pitchFamily="18" charset="0"/>
                <a:cs typeface="Calibri" panose="020F0502020204030204" pitchFamily="34" charset="0"/>
              </a:rPr>
              <a:t>th</a:t>
            </a:r>
            <a:r>
              <a:rPr lang="en-US" sz="1900" dirty="0">
                <a:effectLst/>
                <a:latin typeface="Futura Std Book" panose="020B0502020204020303"/>
                <a:ea typeface="Times New Roman" panose="02020603050405020304" pitchFamily="18" charset="0"/>
                <a:cs typeface="Calibri" panose="020F0502020204030204" pitchFamily="34" charset="0"/>
              </a:rPr>
              <a:t> of each year</a:t>
            </a:r>
            <a:endParaRPr lang="en-US" sz="1900" dirty="0">
              <a:effectLst/>
              <a:latin typeface="Futura Std Book" panose="020B0502020204020303"/>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7328946-5DF3-4620-B7ED-31D3E57F87FE}"/>
              </a:ext>
            </a:extLst>
          </p:cNvPr>
          <p:cNvSpPr>
            <a:spLocks noGrp="1"/>
          </p:cNvSpPr>
          <p:nvPr>
            <p:ph type="sldNum" sz="quarter" idx="2"/>
          </p:nvPr>
        </p:nvSpPr>
        <p:spPr/>
        <p:txBody>
          <a:bodyPr/>
          <a:lstStyle/>
          <a:p>
            <a:fld id="{86CB4B4D-7CA3-9044-876B-883B54F8677D}" type="slidenum">
              <a:rPr lang="en-US" smtClean="0"/>
              <a:t>11</a:t>
            </a:fld>
            <a:endParaRPr lang="en-US"/>
          </a:p>
        </p:txBody>
      </p:sp>
    </p:spTree>
    <p:extLst>
      <p:ext uri="{BB962C8B-B14F-4D97-AF65-F5344CB8AC3E}">
        <p14:creationId xmlns:p14="http://schemas.microsoft.com/office/powerpoint/2010/main" val="149751825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143-7BF4-409A-AC7B-A4605D1E26CC}"/>
              </a:ext>
            </a:extLst>
          </p:cNvPr>
          <p:cNvSpPr>
            <a:spLocks noGrp="1"/>
          </p:cNvSpPr>
          <p:nvPr>
            <p:ph type="title"/>
          </p:nvPr>
        </p:nvSpPr>
        <p:spPr>
          <a:xfrm>
            <a:off x="1581910" y="964691"/>
            <a:ext cx="8627409" cy="1188721"/>
          </a:xfrm>
        </p:spPr>
        <p:txBody>
          <a:bodyPr>
            <a:normAutofit fontScale="90000"/>
          </a:bodyPr>
          <a:lstStyle/>
          <a:p>
            <a:r>
              <a:rPr lang="en-US" dirty="0"/>
              <a:t>Reporting of Accomplishments</a:t>
            </a:r>
          </a:p>
        </p:txBody>
      </p:sp>
      <p:sp>
        <p:nvSpPr>
          <p:cNvPr id="3" name="Text Placeholder 2">
            <a:extLst>
              <a:ext uri="{FF2B5EF4-FFF2-40B4-BE49-F238E27FC236}">
                <a16:creationId xmlns:a16="http://schemas.microsoft.com/office/drawing/2014/main" id="{75434BD9-87D2-4406-B184-19C9ACC1269C}"/>
              </a:ext>
            </a:extLst>
          </p:cNvPr>
          <p:cNvSpPr>
            <a:spLocks noGrp="1"/>
          </p:cNvSpPr>
          <p:nvPr>
            <p:ph type="body" sz="quarter" idx="1"/>
          </p:nvPr>
        </p:nvSpPr>
        <p:spPr>
          <a:xfrm>
            <a:off x="1581910" y="2638044"/>
            <a:ext cx="8347903" cy="3101982"/>
          </a:xfrm>
        </p:spPr>
        <p:txBody>
          <a:bodyPr>
            <a:normAutofit lnSpcReduction="10000"/>
          </a:bodyPr>
          <a:lstStyle/>
          <a:p>
            <a:pPr marL="342900" indent="-342900">
              <a:lnSpc>
                <a:spcPct val="107000"/>
              </a:lnSpc>
              <a:spcBef>
                <a:spcPts val="0"/>
              </a:spcBef>
              <a:spcAft>
                <a:spcPts val="800"/>
              </a:spcAft>
              <a:buFont typeface="Symbol" panose="05050102010706020507" pitchFamily="18" charset="2"/>
              <a:buChar char=""/>
            </a:pPr>
            <a:r>
              <a:rPr lang="en-US" dirty="0">
                <a:latin typeface="Futura Std Book" panose="020B0502020204020303"/>
                <a:ea typeface="Times New Roman" panose="02020603050405020304" pitchFamily="18" charset="0"/>
                <a:cs typeface="Calibri" panose="020F0502020204030204" pitchFamily="34" charset="0"/>
              </a:rPr>
              <a:t>The yearly Consolidated Plan process ends with </a:t>
            </a:r>
            <a:r>
              <a:rPr lang="en-US" sz="1800" dirty="0">
                <a:effectLst/>
                <a:latin typeface="Futura Std Book" panose="020B0502020204020303"/>
                <a:ea typeface="Times New Roman" panose="02020603050405020304" pitchFamily="18" charset="0"/>
                <a:cs typeface="Calibri" panose="020F0502020204030204" pitchFamily="34" charset="0"/>
              </a:rPr>
              <a:t>the completion of the Consolidated Annual Performance and Evaluation Report (CAPER)</a:t>
            </a:r>
            <a:endParaRPr lang="en-US" sz="1800" dirty="0">
              <a:effectLst/>
              <a:latin typeface="Futura Std Book" panose="020B0502020204020303"/>
              <a:ea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Detailed information about each activity is entered into HUD’s online Integrated Disbursement and Information System (IDIS)</a:t>
            </a:r>
          </a:p>
          <a:p>
            <a:pPr marL="342900" indent="-342900" algn="just">
              <a:lnSpc>
                <a:spcPct val="107000"/>
              </a:lnSpc>
              <a:spcBef>
                <a:spcPts val="0"/>
              </a:spcBef>
              <a:spcAft>
                <a:spcPts val="80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The City reports on expenditures, accomplishments and its progress toward achieving Consolidated Plan goals in the CAPER</a:t>
            </a:r>
            <a:endParaRPr lang="en-US" sz="1800" dirty="0">
              <a:effectLst/>
              <a:latin typeface="Futura Std Book" panose="020B0502020204020303"/>
              <a:ea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HUD requires preparation of the CAPER after the completion of each program year</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CAPER must be submitted to HUD by September 28</a:t>
            </a:r>
            <a:r>
              <a:rPr lang="en-US" sz="1800" baseline="30000" dirty="0">
                <a:effectLst/>
                <a:latin typeface="Futura Std Book" panose="020B0502020204020303"/>
                <a:ea typeface="Times New Roman" panose="02020603050405020304" pitchFamily="18" charset="0"/>
                <a:cs typeface="Calibri" panose="020F0502020204030204" pitchFamily="34" charset="0"/>
              </a:rPr>
              <a:t>th</a:t>
            </a:r>
            <a:r>
              <a:rPr lang="en-US" sz="1800" dirty="0">
                <a:effectLst/>
                <a:latin typeface="Futura Std Book" panose="020B0502020204020303"/>
                <a:ea typeface="Times New Roman" panose="02020603050405020304" pitchFamily="18" charset="0"/>
                <a:cs typeface="Calibri" panose="020F0502020204030204" pitchFamily="34" charset="0"/>
              </a:rPr>
              <a:t> of each year</a:t>
            </a:r>
            <a:endParaRPr lang="en-US" sz="1800" dirty="0">
              <a:effectLst/>
              <a:latin typeface="Futura Std Book" panose="020B0502020204020303"/>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4117ED5-B189-4D00-BD38-AD907F8936DC}"/>
              </a:ext>
            </a:extLst>
          </p:cNvPr>
          <p:cNvSpPr>
            <a:spLocks noGrp="1"/>
          </p:cNvSpPr>
          <p:nvPr>
            <p:ph type="sldNum" sz="quarter" idx="2"/>
          </p:nvPr>
        </p:nvSpPr>
        <p:spPr/>
        <p:txBody>
          <a:bodyPr/>
          <a:lstStyle/>
          <a:p>
            <a:fld id="{86CB4B4D-7CA3-9044-876B-883B54F8677D}" type="slidenum">
              <a:rPr lang="en-US" smtClean="0"/>
              <a:t>12</a:t>
            </a:fld>
            <a:endParaRPr lang="en-US"/>
          </a:p>
        </p:txBody>
      </p:sp>
    </p:spTree>
    <p:extLst>
      <p:ext uri="{BB962C8B-B14F-4D97-AF65-F5344CB8AC3E}">
        <p14:creationId xmlns:p14="http://schemas.microsoft.com/office/powerpoint/2010/main" val="57765230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7001-D40D-41AF-978C-2818D8E966AF}"/>
              </a:ext>
            </a:extLst>
          </p:cNvPr>
          <p:cNvSpPr>
            <a:spLocks noGrp="1"/>
          </p:cNvSpPr>
          <p:nvPr>
            <p:ph type="title"/>
          </p:nvPr>
        </p:nvSpPr>
        <p:spPr/>
        <p:txBody>
          <a:bodyPr>
            <a:normAutofit fontScale="90000"/>
          </a:bodyPr>
          <a:lstStyle/>
          <a:p>
            <a:r>
              <a:rPr lang="en-US" dirty="0"/>
              <a:t>Entitlement allocations Comparison</a:t>
            </a:r>
          </a:p>
        </p:txBody>
      </p:sp>
      <p:sp>
        <p:nvSpPr>
          <p:cNvPr id="4" name="Slide Number Placeholder 3">
            <a:extLst>
              <a:ext uri="{FF2B5EF4-FFF2-40B4-BE49-F238E27FC236}">
                <a16:creationId xmlns:a16="http://schemas.microsoft.com/office/drawing/2014/main" id="{6F61BD84-0ACE-4190-AD30-6597B7016E04}"/>
              </a:ext>
            </a:extLst>
          </p:cNvPr>
          <p:cNvSpPr>
            <a:spLocks noGrp="1"/>
          </p:cNvSpPr>
          <p:nvPr>
            <p:ph type="sldNum" sz="quarter" idx="2"/>
          </p:nvPr>
        </p:nvSpPr>
        <p:spPr/>
        <p:txBody>
          <a:bodyPr/>
          <a:lstStyle/>
          <a:p>
            <a:fld id="{86CB4B4D-7CA3-9044-876B-883B54F8677D}" type="slidenum">
              <a:rPr lang="en-US" smtClean="0"/>
              <a:t>13</a:t>
            </a:fld>
            <a:endParaRPr lang="en-US"/>
          </a:p>
        </p:txBody>
      </p:sp>
      <p:graphicFrame>
        <p:nvGraphicFramePr>
          <p:cNvPr id="8" name="Object 7">
            <a:extLst>
              <a:ext uri="{FF2B5EF4-FFF2-40B4-BE49-F238E27FC236}">
                <a16:creationId xmlns:a16="http://schemas.microsoft.com/office/drawing/2014/main" id="{9C6FBDF8-0A57-422B-BE2F-1AE812729AFB}"/>
              </a:ext>
            </a:extLst>
          </p:cNvPr>
          <p:cNvGraphicFramePr>
            <a:graphicFrameLocks noChangeAspect="1"/>
          </p:cNvGraphicFramePr>
          <p:nvPr>
            <p:extLst>
              <p:ext uri="{D42A27DB-BD31-4B8C-83A1-F6EECF244321}">
                <p14:modId xmlns:p14="http://schemas.microsoft.com/office/powerpoint/2010/main" val="3399668319"/>
              </p:ext>
            </p:extLst>
          </p:nvPr>
        </p:nvGraphicFramePr>
        <p:xfrm>
          <a:off x="3263145" y="2583248"/>
          <a:ext cx="5381625" cy="2505075"/>
        </p:xfrm>
        <a:graphic>
          <a:graphicData uri="http://schemas.openxmlformats.org/presentationml/2006/ole">
            <mc:AlternateContent xmlns:mc="http://schemas.openxmlformats.org/markup-compatibility/2006">
              <mc:Choice xmlns:v="urn:schemas-microsoft-com:vml" Requires="v">
                <p:oleObj name="Worksheet" r:id="rId3" imgW="5381600" imgH="2505024" progId="Excel.Sheet.12">
                  <p:embed/>
                </p:oleObj>
              </mc:Choice>
              <mc:Fallback>
                <p:oleObj name="Worksheet" r:id="rId3" imgW="5381600" imgH="2505024" progId="Excel.Sheet.12">
                  <p:embed/>
                  <p:pic>
                    <p:nvPicPr>
                      <p:cNvPr id="8" name="Object 7">
                        <a:extLst>
                          <a:ext uri="{FF2B5EF4-FFF2-40B4-BE49-F238E27FC236}">
                            <a16:creationId xmlns:a16="http://schemas.microsoft.com/office/drawing/2014/main" id="{9C6FBDF8-0A57-422B-BE2F-1AE812729AFB}"/>
                          </a:ext>
                        </a:extLst>
                      </p:cNvPr>
                      <p:cNvPicPr/>
                      <p:nvPr/>
                    </p:nvPicPr>
                    <p:blipFill>
                      <a:blip r:embed="rId4"/>
                      <a:stretch>
                        <a:fillRect/>
                      </a:stretch>
                    </p:blipFill>
                    <p:spPr>
                      <a:xfrm>
                        <a:off x="3263145" y="2583248"/>
                        <a:ext cx="5381625" cy="2505075"/>
                      </a:xfrm>
                      <a:prstGeom prst="rect">
                        <a:avLst/>
                      </a:prstGeom>
                    </p:spPr>
                  </p:pic>
                </p:oleObj>
              </mc:Fallback>
            </mc:AlternateContent>
          </a:graphicData>
        </a:graphic>
      </p:graphicFrame>
    </p:spTree>
    <p:extLst>
      <p:ext uri="{BB962C8B-B14F-4D97-AF65-F5344CB8AC3E}">
        <p14:creationId xmlns:p14="http://schemas.microsoft.com/office/powerpoint/2010/main" val="3420469433"/>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A1C2E-C883-416C-B39D-F144AD98C9BE}"/>
              </a:ext>
            </a:extLst>
          </p:cNvPr>
          <p:cNvSpPr>
            <a:spLocks noGrp="1"/>
          </p:cNvSpPr>
          <p:nvPr>
            <p:ph type="title"/>
          </p:nvPr>
        </p:nvSpPr>
        <p:spPr/>
        <p:txBody>
          <a:bodyPr>
            <a:normAutofit fontScale="90000"/>
          </a:bodyPr>
          <a:lstStyle/>
          <a:p>
            <a:r>
              <a:rPr lang="en-US" dirty="0"/>
              <a:t>FY 2022-23 Applications Received</a:t>
            </a:r>
          </a:p>
        </p:txBody>
      </p:sp>
      <p:sp>
        <p:nvSpPr>
          <p:cNvPr id="3" name="Text Placeholder 2">
            <a:extLst>
              <a:ext uri="{FF2B5EF4-FFF2-40B4-BE49-F238E27FC236}">
                <a16:creationId xmlns:a16="http://schemas.microsoft.com/office/drawing/2014/main" id="{A7247DA4-AF9E-44F8-B6AE-CBC9AA866BD0}"/>
              </a:ext>
            </a:extLst>
          </p:cNvPr>
          <p:cNvSpPr>
            <a:spLocks noGrp="1"/>
          </p:cNvSpPr>
          <p:nvPr>
            <p:ph type="body" sz="quarter" idx="1"/>
          </p:nvPr>
        </p:nvSpPr>
        <p:spPr>
          <a:xfrm>
            <a:off x="2231135" y="2609469"/>
            <a:ext cx="5617879" cy="2919794"/>
          </a:xfrm>
        </p:spPr>
        <p:txBody>
          <a:bodyPr>
            <a:normAutofit/>
          </a:bodyPr>
          <a:lstStyle/>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46 CDBG Public Service Applications</a:t>
            </a:r>
            <a:endParaRPr lang="en-US" sz="1800" dirty="0">
              <a:effectLst/>
              <a:latin typeface="Futura Std Book" panose="020B0502020204020303"/>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31 CDBG Hardware Applications</a:t>
            </a:r>
            <a:endParaRPr lang="en-US" sz="1800" dirty="0">
              <a:effectLst/>
              <a:latin typeface="Futura Std Book" panose="020B0502020204020303"/>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dirty="0">
                <a:latin typeface="Futura Std Book" panose="020B0502020204020303"/>
                <a:ea typeface="Times New Roman" panose="02020603050405020304" pitchFamily="18" charset="0"/>
                <a:cs typeface="Calibri" panose="020F0502020204030204" pitchFamily="34" charset="0"/>
              </a:rPr>
              <a:t>4</a:t>
            </a:r>
            <a:r>
              <a:rPr lang="en-US" sz="1800" dirty="0">
                <a:effectLst/>
                <a:latin typeface="Futura Std Book" panose="020B0502020204020303"/>
                <a:ea typeface="Times New Roman" panose="02020603050405020304" pitchFamily="18" charset="0"/>
                <a:cs typeface="Calibri" panose="020F0502020204030204" pitchFamily="34" charset="0"/>
              </a:rPr>
              <a:t> CDBG Planning and Admin Applications</a:t>
            </a:r>
            <a:endParaRPr lang="en-US" sz="1800" dirty="0">
              <a:effectLst/>
              <a:latin typeface="Futura Std Book" panose="020B0502020204020303"/>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5 HOME Applications</a:t>
            </a:r>
            <a:endParaRPr lang="en-US" sz="1800" dirty="0">
              <a:effectLst/>
              <a:latin typeface="Futura Std Book" panose="020B0502020204020303"/>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7 HOPWA Applications</a:t>
            </a:r>
            <a:endParaRPr lang="en-US" sz="1800" dirty="0">
              <a:effectLst/>
              <a:latin typeface="Futura Std Book" panose="020B0502020204020303"/>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cs typeface="Calibri" panose="020F0502020204030204" pitchFamily="34" charset="0"/>
              </a:rPr>
              <a:t>7 ESG Applications</a:t>
            </a:r>
            <a:endParaRPr lang="en-US" sz="1800" dirty="0">
              <a:effectLst/>
              <a:latin typeface="Futura Std Book" panose="020B0502020204020303"/>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b="1" dirty="0">
                <a:effectLst/>
                <a:latin typeface="Futura Std Book" panose="020B0502020204020303"/>
                <a:ea typeface="Times New Roman" panose="02020603050405020304" pitchFamily="18" charset="0"/>
                <a:cs typeface="Calibri" panose="020F0502020204030204" pitchFamily="34" charset="0"/>
              </a:rPr>
              <a:t>100 Total Applications</a:t>
            </a:r>
            <a:endParaRPr lang="en-US" b="1" dirty="0">
              <a:latin typeface="Futura Std Book" panose="020B0502020204020303"/>
            </a:endParaRPr>
          </a:p>
        </p:txBody>
      </p:sp>
      <p:sp>
        <p:nvSpPr>
          <p:cNvPr id="4" name="Slide Number Placeholder 3">
            <a:extLst>
              <a:ext uri="{FF2B5EF4-FFF2-40B4-BE49-F238E27FC236}">
                <a16:creationId xmlns:a16="http://schemas.microsoft.com/office/drawing/2014/main" id="{640B8006-0615-4E2C-8C36-128903CF007B}"/>
              </a:ext>
            </a:extLst>
          </p:cNvPr>
          <p:cNvSpPr>
            <a:spLocks noGrp="1"/>
          </p:cNvSpPr>
          <p:nvPr>
            <p:ph type="sldNum" sz="quarter" idx="2"/>
          </p:nvPr>
        </p:nvSpPr>
        <p:spPr/>
        <p:txBody>
          <a:bodyPr/>
          <a:lstStyle/>
          <a:p>
            <a:fld id="{86CB4B4D-7CA3-9044-876B-883B54F8677D}" type="slidenum">
              <a:rPr lang="en-US" smtClean="0"/>
              <a:t>14</a:t>
            </a:fld>
            <a:endParaRPr lang="en-US"/>
          </a:p>
        </p:txBody>
      </p:sp>
    </p:spTree>
    <p:extLst>
      <p:ext uri="{BB962C8B-B14F-4D97-AF65-F5344CB8AC3E}">
        <p14:creationId xmlns:p14="http://schemas.microsoft.com/office/powerpoint/2010/main" val="271765944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0542C-5413-4328-9D8B-274A3B121FE2}"/>
              </a:ext>
            </a:extLst>
          </p:cNvPr>
          <p:cNvSpPr>
            <a:spLocks noGrp="1"/>
          </p:cNvSpPr>
          <p:nvPr>
            <p:ph type="title"/>
          </p:nvPr>
        </p:nvSpPr>
        <p:spPr>
          <a:xfrm>
            <a:off x="2231135" y="541539"/>
            <a:ext cx="7729730" cy="1083075"/>
          </a:xfrm>
        </p:spPr>
        <p:txBody>
          <a:bodyPr/>
          <a:lstStyle/>
          <a:p>
            <a:r>
              <a:rPr lang="en-US" dirty="0"/>
              <a:t>Application overview</a:t>
            </a:r>
          </a:p>
        </p:txBody>
      </p:sp>
      <p:sp>
        <p:nvSpPr>
          <p:cNvPr id="3" name="Text Placeholder 2">
            <a:extLst>
              <a:ext uri="{FF2B5EF4-FFF2-40B4-BE49-F238E27FC236}">
                <a16:creationId xmlns:a16="http://schemas.microsoft.com/office/drawing/2014/main" id="{25BA6EAD-36DF-4393-A0B1-726CF1F9F75B}"/>
              </a:ext>
            </a:extLst>
          </p:cNvPr>
          <p:cNvSpPr>
            <a:spLocks noGrp="1"/>
          </p:cNvSpPr>
          <p:nvPr>
            <p:ph type="body" sz="quarter" idx="1"/>
          </p:nvPr>
        </p:nvSpPr>
        <p:spPr>
          <a:xfrm>
            <a:off x="1581911" y="1961965"/>
            <a:ext cx="7846174" cy="4539674"/>
          </a:xfrm>
        </p:spPr>
        <p:txBody>
          <a:bodyPr>
            <a:normAutofit fontScale="92500" lnSpcReduction="10000"/>
          </a:bodyPr>
          <a:lstStyle/>
          <a:p>
            <a:pPr marR="0" indent="0">
              <a:spcBef>
                <a:spcPts val="0"/>
              </a:spcBef>
              <a:spcAft>
                <a:spcPts val="0"/>
              </a:spcAft>
              <a:buNone/>
            </a:pPr>
            <a:r>
              <a:rPr lang="en-US" sz="1900" b="1" dirty="0">
                <a:effectLst/>
                <a:latin typeface="Futura Std Book" panose="020B0502020204020303"/>
                <a:ea typeface="Times New Roman" panose="02020603050405020304" pitchFamily="18" charset="0"/>
              </a:rPr>
              <a:t>There are 6 Separate Applications</a:t>
            </a:r>
          </a:p>
          <a:p>
            <a:pPr marL="514350" indent="-285750">
              <a:spcBef>
                <a:spcPts val="0"/>
              </a:spcBef>
            </a:pPr>
            <a:r>
              <a:rPr lang="en-US" sz="1800" dirty="0">
                <a:effectLst/>
                <a:latin typeface="Futura Std Book" panose="020B0502020204020303"/>
                <a:ea typeface="Times New Roman" panose="02020603050405020304" pitchFamily="18" charset="0"/>
              </a:rPr>
              <a:t>4 CDBG </a:t>
            </a:r>
          </a:p>
          <a:p>
            <a:pPr marL="771525" lvl="1" indent="-285750">
              <a:spcBef>
                <a:spcPts val="0"/>
              </a:spcBef>
            </a:pPr>
            <a:r>
              <a:rPr lang="en-US" dirty="0">
                <a:effectLst/>
                <a:latin typeface="Futura Std Book" panose="020B0502020204020303"/>
                <a:ea typeface="Times New Roman" panose="02020603050405020304" pitchFamily="18" charset="0"/>
              </a:rPr>
              <a:t>Facility Improvements</a:t>
            </a:r>
          </a:p>
          <a:p>
            <a:pPr marL="771525" lvl="1" indent="-285750">
              <a:spcBef>
                <a:spcPts val="0"/>
              </a:spcBef>
            </a:pPr>
            <a:r>
              <a:rPr lang="en-US" dirty="0">
                <a:effectLst/>
                <a:latin typeface="Futura Std Book" panose="020B0502020204020303"/>
                <a:ea typeface="Times New Roman" panose="02020603050405020304" pitchFamily="18" charset="0"/>
              </a:rPr>
              <a:t>Housing Preservation, Rehabilitation, New Construction</a:t>
            </a:r>
            <a:endParaRPr lang="en-US" dirty="0">
              <a:latin typeface="Futura Std Book" panose="020B0502020204020303"/>
              <a:ea typeface="Times New Roman" panose="02020603050405020304" pitchFamily="18" charset="0"/>
            </a:endParaRPr>
          </a:p>
          <a:p>
            <a:pPr marL="771525" lvl="1" indent="-285750">
              <a:spcBef>
                <a:spcPts val="0"/>
              </a:spcBef>
            </a:pPr>
            <a:r>
              <a:rPr lang="en-US" dirty="0">
                <a:effectLst/>
                <a:latin typeface="Futura Std Book" panose="020B0502020204020303"/>
                <a:ea typeface="Times New Roman" panose="02020603050405020304" pitchFamily="18" charset="0"/>
              </a:rPr>
              <a:t>Economic  Development</a:t>
            </a:r>
          </a:p>
          <a:p>
            <a:pPr marL="771525" lvl="1" indent="-285750">
              <a:spcBef>
                <a:spcPts val="0"/>
              </a:spcBef>
            </a:pPr>
            <a:r>
              <a:rPr lang="en-US" dirty="0">
                <a:latin typeface="Futura Std Book" panose="020B0502020204020303"/>
                <a:ea typeface="Times New Roman" panose="02020603050405020304" pitchFamily="18" charset="0"/>
              </a:rPr>
              <a:t>Public Service</a:t>
            </a:r>
            <a:endParaRPr lang="en-US" dirty="0">
              <a:effectLst/>
              <a:latin typeface="Futura Std Book" panose="020B0502020204020303"/>
              <a:ea typeface="Times New Roman" panose="02020603050405020304" pitchFamily="18" charset="0"/>
            </a:endParaRPr>
          </a:p>
          <a:p>
            <a:pPr marL="514350" indent="-285750">
              <a:spcBef>
                <a:spcPts val="0"/>
              </a:spcBef>
            </a:pPr>
            <a:r>
              <a:rPr lang="en-US" sz="1800" dirty="0">
                <a:effectLst/>
                <a:latin typeface="Futura Std Book" panose="020B0502020204020303"/>
                <a:ea typeface="Times New Roman" panose="02020603050405020304" pitchFamily="18" charset="0"/>
              </a:rPr>
              <a:t>1 HOPWA</a:t>
            </a:r>
          </a:p>
          <a:p>
            <a:pPr marL="514350" indent="-285750">
              <a:spcBef>
                <a:spcPts val="0"/>
              </a:spcBef>
            </a:pPr>
            <a:r>
              <a:rPr lang="en-US" sz="1800" dirty="0">
                <a:effectLst/>
                <a:latin typeface="Futura Std Book" panose="020B0502020204020303"/>
                <a:ea typeface="Times New Roman" panose="02020603050405020304" pitchFamily="18" charset="0"/>
              </a:rPr>
              <a:t>1 ESG</a:t>
            </a:r>
          </a:p>
          <a:p>
            <a:pPr marR="0" indent="0">
              <a:spcBef>
                <a:spcPts val="0"/>
              </a:spcBef>
              <a:spcAft>
                <a:spcPts val="0"/>
              </a:spcAft>
              <a:buNone/>
            </a:pPr>
            <a:endParaRPr lang="en-US" sz="1800" dirty="0">
              <a:effectLst/>
              <a:latin typeface="Futura Std Book" panose="020B0502020204020303"/>
              <a:ea typeface="Times New Roman" panose="02020603050405020304" pitchFamily="18" charset="0"/>
            </a:endParaRPr>
          </a:p>
          <a:p>
            <a:pPr marR="0" indent="0">
              <a:spcBef>
                <a:spcPts val="0"/>
              </a:spcBef>
              <a:spcAft>
                <a:spcPts val="0"/>
              </a:spcAft>
              <a:buNone/>
            </a:pPr>
            <a:r>
              <a:rPr lang="en-US" dirty="0">
                <a:latin typeface="Futura Std Book" panose="020B0502020204020303"/>
                <a:ea typeface="Times New Roman" panose="02020603050405020304" pitchFamily="18" charset="0"/>
              </a:rPr>
              <a:t>Agencies may </a:t>
            </a:r>
            <a:r>
              <a:rPr lang="en-US" sz="1800" dirty="0">
                <a:effectLst/>
                <a:latin typeface="Futura Std Book" panose="020B0502020204020303"/>
                <a:ea typeface="Times New Roman" panose="02020603050405020304" pitchFamily="18" charset="0"/>
              </a:rPr>
              <a:t>submit multiple applications, only 1 set of supporting documents is required.</a:t>
            </a:r>
          </a:p>
          <a:p>
            <a:pPr marR="0" indent="0">
              <a:spcBef>
                <a:spcPts val="0"/>
              </a:spcBef>
              <a:spcAft>
                <a:spcPts val="0"/>
              </a:spcAft>
              <a:buNone/>
            </a:pPr>
            <a:endParaRPr lang="en-US" dirty="0">
              <a:latin typeface="Futura Std Book" panose="020B0502020204020303"/>
            </a:endParaRPr>
          </a:p>
          <a:p>
            <a:pPr marR="0" indent="0">
              <a:lnSpc>
                <a:spcPct val="160000"/>
              </a:lnSpc>
              <a:spcBef>
                <a:spcPts val="0"/>
              </a:spcBef>
              <a:spcAft>
                <a:spcPts val="0"/>
              </a:spcAft>
              <a:buNone/>
            </a:pPr>
            <a:r>
              <a:rPr lang="en-US" dirty="0">
                <a:latin typeface="Futura Std Book" panose="020B0502020204020303"/>
              </a:rPr>
              <a:t>Applications must be submitted through the City’s Bonfire Portal</a:t>
            </a:r>
          </a:p>
          <a:p>
            <a:pPr marR="0" indent="0">
              <a:spcBef>
                <a:spcPts val="0"/>
              </a:spcBef>
              <a:spcAft>
                <a:spcPts val="0"/>
              </a:spcAft>
              <a:buNone/>
            </a:pPr>
            <a:r>
              <a:rPr lang="en-US" dirty="0">
                <a:latin typeface="Futura Std Book" panose="020B0502020204020303"/>
              </a:rPr>
              <a:t>by 5:00 pm on January 11, 2023</a:t>
            </a:r>
          </a:p>
          <a:p>
            <a:pPr marR="0" indent="0">
              <a:spcBef>
                <a:spcPts val="0"/>
              </a:spcBef>
              <a:spcAft>
                <a:spcPts val="0"/>
              </a:spcAft>
              <a:buNone/>
            </a:pPr>
            <a:endParaRPr lang="en-US" dirty="0">
              <a:latin typeface="Futura Std Book" panose="020B0502020204020303"/>
            </a:endParaRPr>
          </a:p>
          <a:p>
            <a:pPr marR="0" indent="0">
              <a:spcBef>
                <a:spcPts val="0"/>
              </a:spcBef>
              <a:spcAft>
                <a:spcPts val="0"/>
              </a:spcAft>
              <a:buNone/>
            </a:pPr>
            <a:r>
              <a:rPr lang="en-US" dirty="0">
                <a:latin typeface="Futura Std Book" panose="020B0502020204020303"/>
              </a:rPr>
              <a:t>When saving your application, please include your organization name, funding source, activity name and category. </a:t>
            </a:r>
          </a:p>
          <a:p>
            <a:pPr marR="0" indent="0">
              <a:spcBef>
                <a:spcPts val="0"/>
              </a:spcBef>
              <a:spcAft>
                <a:spcPts val="0"/>
              </a:spcAft>
              <a:buNone/>
            </a:pPr>
            <a:r>
              <a:rPr lang="en-US" dirty="0">
                <a:latin typeface="Futura Std Book" panose="020B0502020204020303"/>
              </a:rPr>
              <a:t>For example, ABC Services Inc-CDBG-Youth Program-Public Service .</a:t>
            </a:r>
          </a:p>
        </p:txBody>
      </p:sp>
      <p:sp>
        <p:nvSpPr>
          <p:cNvPr id="4" name="Slide Number Placeholder 3">
            <a:extLst>
              <a:ext uri="{FF2B5EF4-FFF2-40B4-BE49-F238E27FC236}">
                <a16:creationId xmlns:a16="http://schemas.microsoft.com/office/drawing/2014/main" id="{AF7BC1B8-177D-424A-A40E-C11D513EED85}"/>
              </a:ext>
            </a:extLst>
          </p:cNvPr>
          <p:cNvSpPr>
            <a:spLocks noGrp="1"/>
          </p:cNvSpPr>
          <p:nvPr>
            <p:ph type="sldNum" sz="quarter" idx="2"/>
          </p:nvPr>
        </p:nvSpPr>
        <p:spPr/>
        <p:txBody>
          <a:bodyPr/>
          <a:lstStyle/>
          <a:p>
            <a:fld id="{86CB4B4D-7CA3-9044-876B-883B54F8677D}" type="slidenum">
              <a:rPr lang="en-US" smtClean="0"/>
              <a:t>15</a:t>
            </a:fld>
            <a:endParaRPr lang="en-US"/>
          </a:p>
        </p:txBody>
      </p:sp>
    </p:spTree>
    <p:extLst>
      <p:ext uri="{BB962C8B-B14F-4D97-AF65-F5344CB8AC3E}">
        <p14:creationId xmlns:p14="http://schemas.microsoft.com/office/powerpoint/2010/main" val="212226466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p:txBody>
          <a:bodyPr/>
          <a:lstStyle/>
          <a:p>
            <a:r>
              <a:rPr lang="en-US" dirty="0"/>
              <a:t>CDBG Eligible activities</a:t>
            </a:r>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2299317" y="2567824"/>
            <a:ext cx="7270811" cy="1518081"/>
          </a:xfrm>
        </p:spPr>
        <p:txBody>
          <a:bodyPr numCol="2">
            <a:normAutofit/>
          </a:bodyPr>
          <a:lstStyle/>
          <a:p>
            <a:pPr marL="514350" indent="-285750">
              <a:spcBef>
                <a:spcPts val="0"/>
              </a:spcBef>
            </a:pPr>
            <a:r>
              <a:rPr lang="en-US" sz="1700" dirty="0">
                <a:effectLst/>
                <a:latin typeface="Futura Std Book" panose="020B0502020204020303"/>
                <a:ea typeface="Times New Roman" panose="02020603050405020304" pitchFamily="18" charset="0"/>
              </a:rPr>
              <a:t>Housing Rehabilitation</a:t>
            </a:r>
          </a:p>
          <a:p>
            <a:pPr marL="514350" indent="-285750">
              <a:spcBef>
                <a:spcPts val="0"/>
              </a:spcBef>
            </a:pPr>
            <a:r>
              <a:rPr lang="en-US" sz="1700" dirty="0">
                <a:effectLst/>
                <a:latin typeface="Futura Std Book" panose="020B0502020204020303"/>
                <a:ea typeface="Times New Roman" panose="02020603050405020304" pitchFamily="18" charset="0"/>
              </a:rPr>
              <a:t>New Construction</a:t>
            </a:r>
          </a:p>
          <a:p>
            <a:pPr marL="514350" indent="-285750">
              <a:spcBef>
                <a:spcPts val="0"/>
              </a:spcBef>
            </a:pPr>
            <a:r>
              <a:rPr lang="en-US" sz="1700" dirty="0">
                <a:effectLst/>
                <a:latin typeface="Futura Std Book" panose="020B0502020204020303"/>
                <a:ea typeface="Times New Roman" panose="02020603050405020304" pitchFamily="18" charset="0"/>
              </a:rPr>
              <a:t>Acquisition of Real Property</a:t>
            </a:r>
          </a:p>
          <a:p>
            <a:pPr marL="514350" indent="-285750">
              <a:spcBef>
                <a:spcPts val="0"/>
              </a:spcBef>
            </a:pPr>
            <a:r>
              <a:rPr lang="en-US" sz="1700" dirty="0">
                <a:effectLst/>
                <a:latin typeface="Futura Std Book" panose="020B0502020204020303"/>
                <a:ea typeface="Times New Roman" panose="02020603050405020304" pitchFamily="18" charset="0"/>
              </a:rPr>
              <a:t>Disposition</a:t>
            </a:r>
          </a:p>
          <a:p>
            <a:pPr marL="514350" indent="-285750">
              <a:spcBef>
                <a:spcPts val="0"/>
              </a:spcBef>
            </a:pPr>
            <a:r>
              <a:rPr lang="en-US" sz="1700" dirty="0">
                <a:effectLst/>
                <a:latin typeface="Futura Std Book" panose="020B0502020204020303"/>
                <a:ea typeface="Times New Roman" panose="02020603050405020304" pitchFamily="18" charset="0"/>
              </a:rPr>
              <a:t>Demolition</a:t>
            </a:r>
          </a:p>
          <a:p>
            <a:pPr marL="514350" indent="-285750">
              <a:spcBef>
                <a:spcPts val="0"/>
              </a:spcBef>
            </a:pPr>
            <a:r>
              <a:rPr lang="en-US" sz="1700" dirty="0">
                <a:effectLst/>
                <a:latin typeface="Futura Std Book" panose="020B0502020204020303"/>
                <a:ea typeface="Times New Roman" panose="02020603050405020304" pitchFamily="18" charset="0"/>
              </a:rPr>
              <a:t>Relocation</a:t>
            </a:r>
          </a:p>
          <a:p>
            <a:pPr marL="514350" indent="-285750">
              <a:spcBef>
                <a:spcPts val="0"/>
              </a:spcBef>
            </a:pPr>
            <a:r>
              <a:rPr lang="en-US" sz="1700" dirty="0">
                <a:effectLst/>
                <a:latin typeface="Futura Std Book" panose="020B0502020204020303"/>
                <a:ea typeface="Times New Roman" panose="02020603050405020304" pitchFamily="18" charset="0"/>
              </a:rPr>
              <a:t>Removal of Architectural Barriers for ADA Standards</a:t>
            </a:r>
          </a:p>
          <a:p>
            <a:endParaRPr lang="en-US" dirty="0"/>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16</a:t>
            </a:fld>
            <a:endParaRPr lang="en-US"/>
          </a:p>
        </p:txBody>
      </p:sp>
      <p:sp>
        <p:nvSpPr>
          <p:cNvPr id="5" name="TextBox 4">
            <a:extLst>
              <a:ext uri="{FF2B5EF4-FFF2-40B4-BE49-F238E27FC236}">
                <a16:creationId xmlns:a16="http://schemas.microsoft.com/office/drawing/2014/main" id="{A83AF9EA-AC42-4D39-B780-CD99614A2BE5}"/>
              </a:ext>
            </a:extLst>
          </p:cNvPr>
          <p:cNvSpPr txBox="1"/>
          <p:nvPr/>
        </p:nvSpPr>
        <p:spPr>
          <a:xfrm>
            <a:off x="2698812" y="2114486"/>
            <a:ext cx="687131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indent="0" algn="ctr">
              <a:spcBef>
                <a:spcPts val="0"/>
              </a:spcBef>
              <a:buNone/>
            </a:pPr>
            <a:r>
              <a:rPr lang="en-US" sz="1800" b="1" dirty="0">
                <a:effectLst/>
                <a:latin typeface="Futura Std Book"/>
                <a:ea typeface="Times New Roman" panose="02020603050405020304" pitchFamily="18" charset="0"/>
              </a:rPr>
              <a:t>Housing, Preservation, Rehab, New Construction Application</a:t>
            </a:r>
          </a:p>
        </p:txBody>
      </p:sp>
      <p:sp>
        <p:nvSpPr>
          <p:cNvPr id="6" name="TextBox 5">
            <a:extLst>
              <a:ext uri="{FF2B5EF4-FFF2-40B4-BE49-F238E27FC236}">
                <a16:creationId xmlns:a16="http://schemas.microsoft.com/office/drawing/2014/main" id="{FEB84BF7-1993-4C34-9C34-B12509DC326E}"/>
              </a:ext>
            </a:extLst>
          </p:cNvPr>
          <p:cNvSpPr txBox="1"/>
          <p:nvPr/>
        </p:nvSpPr>
        <p:spPr>
          <a:xfrm>
            <a:off x="2698812" y="4374185"/>
            <a:ext cx="687131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indent="0" algn="ctr">
              <a:spcBef>
                <a:spcPts val="0"/>
              </a:spcBef>
              <a:buNone/>
            </a:pPr>
            <a:r>
              <a:rPr lang="en-US" sz="1800" b="1" dirty="0">
                <a:effectLst/>
                <a:latin typeface="Futura Std Book" panose="020B0502020204020303"/>
                <a:ea typeface="Times New Roman" panose="02020603050405020304" pitchFamily="18" charset="0"/>
              </a:rPr>
              <a:t>Public Facilities/Improvement Application</a:t>
            </a:r>
          </a:p>
        </p:txBody>
      </p:sp>
      <p:sp>
        <p:nvSpPr>
          <p:cNvPr id="7" name="Text Placeholder 2">
            <a:extLst>
              <a:ext uri="{FF2B5EF4-FFF2-40B4-BE49-F238E27FC236}">
                <a16:creationId xmlns:a16="http://schemas.microsoft.com/office/drawing/2014/main" id="{1C890A2B-94FB-4637-8C6D-D768BB5F1E1C}"/>
              </a:ext>
            </a:extLst>
          </p:cNvPr>
          <p:cNvSpPr txBox="1">
            <a:spLocks/>
          </p:cNvSpPr>
          <p:nvPr/>
        </p:nvSpPr>
        <p:spPr>
          <a:xfrm>
            <a:off x="2302276" y="4882720"/>
            <a:ext cx="7427512" cy="101059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numCol="2">
            <a:normAutofit fontScale="92500" lnSpcReduction="20000"/>
          </a:bodyPr>
          <a:lstStyle>
            <a:lvl1pPr marL="228600" marR="0" indent="-228600"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1pPr>
            <a:lvl2pPr marL="4857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2pPr>
            <a:lvl3pPr marL="7143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3pPr>
            <a:lvl4pPr marL="9429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4pPr>
            <a:lvl5pPr marL="11715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5pPr>
            <a:lvl6pPr marL="134143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6pPr>
            <a:lvl7pPr marL="151288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7pPr>
            <a:lvl8pPr marL="168592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8pPr>
            <a:lvl9pPr marL="1911350"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9pPr>
          </a:lstStyle>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Acquisition of Real Property</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Public Facility Improvements</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Sidewalks and Curbs</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Permanent Improvements</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Demolition</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Removal of Architectural Barriers for ADA Standards</a:t>
            </a:r>
            <a:endParaRPr lang="en-US" dirty="0">
              <a:latin typeface="Futura Std Book" panose="020B0502020204020303"/>
            </a:endParaRPr>
          </a:p>
        </p:txBody>
      </p:sp>
      <p:sp>
        <p:nvSpPr>
          <p:cNvPr id="8" name="TextBox 7">
            <a:extLst>
              <a:ext uri="{FF2B5EF4-FFF2-40B4-BE49-F238E27FC236}">
                <a16:creationId xmlns:a16="http://schemas.microsoft.com/office/drawing/2014/main" id="{58D166E3-FCFE-482B-A571-62A1DAFE8809}"/>
              </a:ext>
            </a:extLst>
          </p:cNvPr>
          <p:cNvSpPr txBox="1"/>
          <p:nvPr/>
        </p:nvSpPr>
        <p:spPr>
          <a:xfrm>
            <a:off x="942665" y="6216135"/>
            <a:ext cx="9285553"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lang="en-US" sz="1200" dirty="0">
                <a:effectLst/>
                <a:latin typeface="Futura Std Book" panose="020B0502020204020303"/>
                <a:ea typeface="Times New Roman" panose="02020603050405020304" pitchFamily="18" charset="0"/>
              </a:rPr>
              <a:t>Note: HUD requires that recipients expend at least 70 percent of their CDBG funds to benefit Low/Moderate Income persons</a:t>
            </a:r>
            <a:endParaRPr kumimoji="0" lang="en-US" sz="1200" b="0" i="0" u="none" strike="noStrike" cap="none" spc="0" normalizeH="0" baseline="0" dirty="0">
              <a:ln>
                <a:noFill/>
              </a:ln>
              <a:solidFill>
                <a:srgbClr val="000000"/>
              </a:solidFill>
              <a:effectLst/>
              <a:uFillTx/>
              <a:latin typeface="Futura Std Book" panose="020B0502020204020303"/>
              <a:sym typeface="Gill Sans MT"/>
            </a:endParaRPr>
          </a:p>
        </p:txBody>
      </p:sp>
    </p:spTree>
    <p:extLst>
      <p:ext uri="{BB962C8B-B14F-4D97-AF65-F5344CB8AC3E}">
        <p14:creationId xmlns:p14="http://schemas.microsoft.com/office/powerpoint/2010/main" val="6497448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p:txBody>
          <a:bodyPr>
            <a:normAutofit/>
          </a:bodyPr>
          <a:lstStyle/>
          <a:p>
            <a:r>
              <a:rPr lang="en-US" dirty="0"/>
              <a:t>CDBG Eligible activities</a:t>
            </a:r>
            <a:br>
              <a:rPr lang="en-US" dirty="0"/>
            </a:br>
            <a:r>
              <a:rPr lang="en-US" sz="1600" dirty="0"/>
              <a:t>continued</a:t>
            </a:r>
            <a:endParaRPr lang="en-US" dirty="0"/>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2299317" y="2567824"/>
            <a:ext cx="7270811" cy="1065787"/>
          </a:xfrm>
        </p:spPr>
        <p:txBody>
          <a:bodyPr numCol="2">
            <a:normAutofit/>
          </a:bodyPr>
          <a:lstStyle/>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Assistance to private-for-profit entities</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Small business development </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Commercial or industrial improvements</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Job Creation and Retention</a:t>
            </a:r>
            <a:endParaRPr lang="en-US" sz="1700" dirty="0">
              <a:latin typeface="Futura Std Book" panose="020B0502020204020303"/>
            </a:endParaRPr>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17</a:t>
            </a:fld>
            <a:endParaRPr lang="en-US"/>
          </a:p>
        </p:txBody>
      </p:sp>
      <p:sp>
        <p:nvSpPr>
          <p:cNvPr id="5" name="TextBox 4">
            <a:extLst>
              <a:ext uri="{FF2B5EF4-FFF2-40B4-BE49-F238E27FC236}">
                <a16:creationId xmlns:a16="http://schemas.microsoft.com/office/drawing/2014/main" id="{A83AF9EA-AC42-4D39-B780-CD99614A2BE5}"/>
              </a:ext>
            </a:extLst>
          </p:cNvPr>
          <p:cNvSpPr txBox="1"/>
          <p:nvPr/>
        </p:nvSpPr>
        <p:spPr>
          <a:xfrm>
            <a:off x="2698812" y="2114486"/>
            <a:ext cx="687131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indent="0" algn="ctr">
              <a:spcBef>
                <a:spcPts val="0"/>
              </a:spcBef>
              <a:buNone/>
            </a:pPr>
            <a:r>
              <a:rPr lang="en-US" sz="1800" b="1" dirty="0">
                <a:effectLst/>
                <a:latin typeface="Futura Std Book"/>
                <a:ea typeface="Times New Roman" panose="02020603050405020304" pitchFamily="18" charset="0"/>
              </a:rPr>
              <a:t>Economic Development Application</a:t>
            </a:r>
          </a:p>
        </p:txBody>
      </p:sp>
      <p:sp>
        <p:nvSpPr>
          <p:cNvPr id="6" name="TextBox 5">
            <a:extLst>
              <a:ext uri="{FF2B5EF4-FFF2-40B4-BE49-F238E27FC236}">
                <a16:creationId xmlns:a16="http://schemas.microsoft.com/office/drawing/2014/main" id="{FEB84BF7-1993-4C34-9C34-B12509DC326E}"/>
              </a:ext>
            </a:extLst>
          </p:cNvPr>
          <p:cNvSpPr txBox="1"/>
          <p:nvPr/>
        </p:nvSpPr>
        <p:spPr>
          <a:xfrm>
            <a:off x="2660342" y="3863358"/>
            <a:ext cx="687131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indent="0" algn="ctr">
              <a:spcBef>
                <a:spcPts val="0"/>
              </a:spcBef>
              <a:buNone/>
            </a:pPr>
            <a:r>
              <a:rPr lang="en-US" sz="1800" b="1" dirty="0">
                <a:effectLst/>
                <a:latin typeface="Futura Std Book" panose="020B0502020204020303"/>
                <a:ea typeface="Times New Roman" panose="02020603050405020304" pitchFamily="18" charset="0"/>
              </a:rPr>
              <a:t>Public Service Application</a:t>
            </a:r>
          </a:p>
        </p:txBody>
      </p:sp>
      <p:sp>
        <p:nvSpPr>
          <p:cNvPr id="7" name="Text Placeholder 2">
            <a:extLst>
              <a:ext uri="{FF2B5EF4-FFF2-40B4-BE49-F238E27FC236}">
                <a16:creationId xmlns:a16="http://schemas.microsoft.com/office/drawing/2014/main" id="{1C890A2B-94FB-4637-8C6D-D768BB5F1E1C}"/>
              </a:ext>
            </a:extLst>
          </p:cNvPr>
          <p:cNvSpPr txBox="1">
            <a:spLocks/>
          </p:cNvSpPr>
          <p:nvPr/>
        </p:nvSpPr>
        <p:spPr>
          <a:xfrm>
            <a:off x="2231135" y="4365306"/>
            <a:ext cx="7270811" cy="186681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numCol="2">
            <a:normAutofit fontScale="92500" lnSpcReduction="10000"/>
          </a:bodyPr>
          <a:lstStyle>
            <a:lvl1pPr marL="228600" marR="0" indent="-228600"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1pPr>
            <a:lvl2pPr marL="4857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2pPr>
            <a:lvl3pPr marL="7143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3pPr>
            <a:lvl4pPr marL="9429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4pPr>
            <a:lvl5pPr marL="11715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5pPr>
            <a:lvl6pPr marL="134143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6pPr>
            <a:lvl7pPr marL="151288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7pPr>
            <a:lvl8pPr marL="168592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8pPr>
            <a:lvl9pPr marL="1911350"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9pPr>
          </a:lstStyle>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Youth Programs</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Childcare</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Elderly Services</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Domestic Violence Prevention</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Job Training</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Workforce Development</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Health Care</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Substance Use Counseling and Prevention</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Education</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Transportation</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Housing Counseling</a:t>
            </a:r>
          </a:p>
          <a:p>
            <a:pPr marL="342900" marR="0" lvl="0" indent="-342900">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Homeownership Counseling</a:t>
            </a:r>
            <a:endParaRPr lang="en-US" dirty="0">
              <a:latin typeface="Futura Std Book" panose="020B0502020204020303"/>
            </a:endParaRPr>
          </a:p>
        </p:txBody>
      </p:sp>
    </p:spTree>
    <p:extLst>
      <p:ext uri="{BB962C8B-B14F-4D97-AF65-F5344CB8AC3E}">
        <p14:creationId xmlns:p14="http://schemas.microsoft.com/office/powerpoint/2010/main" val="309987997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p:txBody>
          <a:bodyPr>
            <a:normAutofit fontScale="90000"/>
          </a:bodyPr>
          <a:lstStyle/>
          <a:p>
            <a:r>
              <a:rPr lang="en-US" dirty="0" err="1">
                <a:latin typeface="Futura Std Condensed" panose="020B0506020204030204"/>
              </a:rPr>
              <a:t>Esg</a:t>
            </a:r>
            <a:r>
              <a:rPr lang="en-US" dirty="0">
                <a:latin typeface="Futura Std Condensed" panose="020B0506020204030204"/>
              </a:rPr>
              <a:t> and </a:t>
            </a:r>
            <a:r>
              <a:rPr lang="en-US" dirty="0" err="1">
                <a:latin typeface="Futura Std Condensed" panose="020B0506020204030204"/>
              </a:rPr>
              <a:t>hopwa</a:t>
            </a:r>
            <a:r>
              <a:rPr lang="en-US" dirty="0">
                <a:latin typeface="Futura Std Condensed" panose="020B0506020204030204"/>
              </a:rPr>
              <a:t> Eligible activities</a:t>
            </a:r>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2299317" y="2612908"/>
            <a:ext cx="7270811" cy="861176"/>
          </a:xfrm>
        </p:spPr>
        <p:txBody>
          <a:bodyPr numCol="2">
            <a:normAutofit lnSpcReduction="10000"/>
          </a:bodyPr>
          <a:lstStyle/>
          <a:p>
            <a:pPr marL="342900" marR="0" lvl="0" indent="-342900" algn="just">
              <a:spcBef>
                <a:spcPts val="0"/>
              </a:spcBef>
              <a:spcAft>
                <a:spcPts val="0"/>
              </a:spcAft>
              <a:buFont typeface="Symbol" panose="05050102010706020507" pitchFamily="18" charset="2"/>
              <a:buChar char=""/>
              <a:tabLst>
                <a:tab pos="2926080" algn="l"/>
              </a:tabLst>
            </a:pPr>
            <a:r>
              <a:rPr lang="en-US" sz="1700" dirty="0">
                <a:effectLst/>
                <a:latin typeface="Futura Std Book" panose="020B0502020204020303"/>
                <a:ea typeface="Times New Roman" panose="02020603050405020304" pitchFamily="18" charset="0"/>
              </a:rPr>
              <a:t>Street Outreach</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Emergency Shelter</a:t>
            </a:r>
          </a:p>
          <a:p>
            <a:pPr marL="342900" marR="0" lvl="0" indent="-342900">
              <a:spcBef>
                <a:spcPts val="0"/>
              </a:spcBef>
              <a:spcAft>
                <a:spcPts val="0"/>
              </a:spcAft>
              <a:buFont typeface="Symbol" panose="05050102010706020507" pitchFamily="18" charset="2"/>
              <a:buChar char=""/>
              <a:tabLst>
                <a:tab pos="2926080" algn="l"/>
              </a:tabLst>
            </a:pPr>
            <a:r>
              <a:rPr lang="en-US" sz="1700" dirty="0">
                <a:effectLst/>
                <a:latin typeface="Futura Std Book" panose="020B0502020204020303"/>
                <a:ea typeface="Times New Roman" panose="02020603050405020304" pitchFamily="18" charset="0"/>
              </a:rPr>
              <a:t>Homelessness Prevention</a:t>
            </a:r>
          </a:p>
          <a:p>
            <a:pPr marL="342900" marR="0" lvl="0" indent="-342900">
              <a:spcBef>
                <a:spcPts val="0"/>
              </a:spcBef>
              <a:spcAft>
                <a:spcPts val="0"/>
              </a:spcAft>
              <a:buFont typeface="Symbol" panose="05050102010706020507" pitchFamily="18" charset="2"/>
              <a:buChar char=""/>
              <a:tabLst>
                <a:tab pos="2926080" algn="l"/>
              </a:tabLst>
            </a:pPr>
            <a:r>
              <a:rPr lang="en-US" sz="1700" dirty="0">
                <a:effectLst/>
                <a:latin typeface="Futura Std Book" panose="020B0502020204020303"/>
                <a:ea typeface="Times New Roman" panose="02020603050405020304" pitchFamily="18" charset="0"/>
              </a:rPr>
              <a:t>Rapid Re-housing</a:t>
            </a:r>
          </a:p>
          <a:p>
            <a:pPr marL="342900" marR="0" lvl="0" indent="-342900">
              <a:spcBef>
                <a:spcPts val="0"/>
              </a:spcBef>
              <a:spcAft>
                <a:spcPts val="0"/>
              </a:spcAft>
              <a:buFont typeface="Symbol" panose="05050102010706020507" pitchFamily="18" charset="2"/>
              <a:buChar char=""/>
              <a:tabLst>
                <a:tab pos="2926080" algn="l"/>
              </a:tabLst>
            </a:pPr>
            <a:r>
              <a:rPr lang="en-US" sz="1700" dirty="0">
                <a:latin typeface="Futura Std Book" panose="020B0502020204020303"/>
              </a:rPr>
              <a:t>Administration</a:t>
            </a:r>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18</a:t>
            </a:fld>
            <a:endParaRPr lang="en-US"/>
          </a:p>
        </p:txBody>
      </p:sp>
      <p:sp>
        <p:nvSpPr>
          <p:cNvPr id="5" name="TextBox 4">
            <a:extLst>
              <a:ext uri="{FF2B5EF4-FFF2-40B4-BE49-F238E27FC236}">
                <a16:creationId xmlns:a16="http://schemas.microsoft.com/office/drawing/2014/main" id="{A83AF9EA-AC42-4D39-B780-CD99614A2BE5}"/>
              </a:ext>
            </a:extLst>
          </p:cNvPr>
          <p:cNvSpPr txBox="1"/>
          <p:nvPr/>
        </p:nvSpPr>
        <p:spPr>
          <a:xfrm>
            <a:off x="2698812" y="2198495"/>
            <a:ext cx="687131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indent="0" algn="ctr">
              <a:spcBef>
                <a:spcPts val="0"/>
              </a:spcBef>
              <a:buNone/>
            </a:pPr>
            <a:r>
              <a:rPr lang="en-US" sz="1800" b="1" dirty="0">
                <a:effectLst/>
                <a:latin typeface="Futura Std Book" panose="020B0502020204020303"/>
                <a:ea typeface="Times New Roman" panose="02020603050405020304" pitchFamily="18" charset="0"/>
              </a:rPr>
              <a:t>ESG Application</a:t>
            </a:r>
          </a:p>
        </p:txBody>
      </p:sp>
      <p:sp>
        <p:nvSpPr>
          <p:cNvPr id="6" name="TextBox 5">
            <a:extLst>
              <a:ext uri="{FF2B5EF4-FFF2-40B4-BE49-F238E27FC236}">
                <a16:creationId xmlns:a16="http://schemas.microsoft.com/office/drawing/2014/main" id="{FEB84BF7-1993-4C34-9C34-B12509DC326E}"/>
              </a:ext>
            </a:extLst>
          </p:cNvPr>
          <p:cNvSpPr txBox="1"/>
          <p:nvPr/>
        </p:nvSpPr>
        <p:spPr>
          <a:xfrm>
            <a:off x="2698812" y="3933580"/>
            <a:ext cx="687131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indent="0" algn="ctr">
              <a:spcBef>
                <a:spcPts val="0"/>
              </a:spcBef>
              <a:buNone/>
            </a:pPr>
            <a:r>
              <a:rPr lang="en-US" sz="1800" b="1" dirty="0">
                <a:effectLst/>
                <a:latin typeface="Futura Std Book" panose="020B0502020204020303"/>
                <a:ea typeface="Times New Roman" panose="02020603050405020304" pitchFamily="18" charset="0"/>
              </a:rPr>
              <a:t>HOPWA Application</a:t>
            </a:r>
          </a:p>
        </p:txBody>
      </p:sp>
      <p:sp>
        <p:nvSpPr>
          <p:cNvPr id="7" name="Text Placeholder 2">
            <a:extLst>
              <a:ext uri="{FF2B5EF4-FFF2-40B4-BE49-F238E27FC236}">
                <a16:creationId xmlns:a16="http://schemas.microsoft.com/office/drawing/2014/main" id="{1C890A2B-94FB-4637-8C6D-D768BB5F1E1C}"/>
              </a:ext>
            </a:extLst>
          </p:cNvPr>
          <p:cNvSpPr txBox="1">
            <a:spLocks/>
          </p:cNvSpPr>
          <p:nvPr/>
        </p:nvSpPr>
        <p:spPr>
          <a:xfrm>
            <a:off x="2299317" y="4446069"/>
            <a:ext cx="7544771" cy="1510848"/>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numCol="2">
            <a:normAutofit fontScale="92500"/>
          </a:bodyPr>
          <a:lstStyle>
            <a:lvl1pPr marL="228600" marR="0" indent="-228600"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1pPr>
            <a:lvl2pPr marL="4857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2pPr>
            <a:lvl3pPr marL="7143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3pPr>
            <a:lvl4pPr marL="9429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4pPr>
            <a:lvl5pPr marL="11715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5pPr>
            <a:lvl6pPr marL="134143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6pPr>
            <a:lvl7pPr marL="151288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7pPr>
            <a:lvl8pPr marL="168592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8pPr>
            <a:lvl9pPr marL="1911350"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9pPr>
          </a:lstStyle>
          <a:p>
            <a:pPr marL="342900" marR="0" lvl="0" indent="-342900">
              <a:lnSpc>
                <a:spcPct val="12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Case Management</a:t>
            </a:r>
          </a:p>
          <a:p>
            <a:pPr marL="342900" marR="0" lvl="0" indent="-342900">
              <a:lnSpc>
                <a:spcPct val="12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Tenant-Based Rental Assistance</a:t>
            </a:r>
          </a:p>
          <a:p>
            <a:pPr marL="342900" marR="0" lvl="0" indent="-342900">
              <a:lnSpc>
                <a:spcPct val="12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Permanent Housing Placement</a:t>
            </a:r>
          </a:p>
          <a:p>
            <a:pPr marL="342900" marR="0" lvl="0" indent="-342900">
              <a:lnSpc>
                <a:spcPct val="120000"/>
              </a:lnSpc>
              <a:spcBef>
                <a:spcPts val="0"/>
              </a:spcBef>
              <a:spcAft>
                <a:spcPts val="0"/>
              </a:spcAft>
              <a:buFont typeface="Symbol" panose="05050102010706020507" pitchFamily="18" charset="2"/>
              <a:buChar char=""/>
            </a:pPr>
            <a:r>
              <a:rPr lang="en-US" dirty="0">
                <a:latin typeface="Futura Std Book" panose="020B0502020204020303"/>
                <a:ea typeface="Times New Roman" panose="02020603050405020304" pitchFamily="18" charset="0"/>
              </a:rPr>
              <a:t>Supportive Services</a:t>
            </a:r>
            <a:endParaRPr lang="en-US" sz="1800" dirty="0">
              <a:effectLst/>
              <a:latin typeface="Futura Std Book" panose="020B0502020204020303"/>
              <a:ea typeface="Times New Roman" panose="02020603050405020304" pitchFamily="18" charset="0"/>
            </a:endParaRPr>
          </a:p>
          <a:p>
            <a:pPr marL="342900" marR="0" lvl="0" indent="-342900">
              <a:lnSpc>
                <a:spcPct val="12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Short-term Rent, Mortgage, &amp; Utility Payments</a:t>
            </a:r>
          </a:p>
          <a:p>
            <a:pPr marL="342900" marR="0" lvl="0" indent="-342900">
              <a:lnSpc>
                <a:spcPct val="120000"/>
              </a:lnSpc>
              <a:spcBef>
                <a:spcPts val="0"/>
              </a:spcBef>
              <a:spcAft>
                <a:spcPts val="0"/>
              </a:spcAft>
              <a:buFont typeface="Symbol" panose="05050102010706020507" pitchFamily="18" charset="2"/>
              <a:buChar char=""/>
            </a:pPr>
            <a:r>
              <a:rPr lang="en-US" sz="1800" dirty="0">
                <a:effectLst/>
                <a:latin typeface="Futura Std Book" panose="020B0502020204020303"/>
                <a:ea typeface="Times New Roman" panose="02020603050405020304" pitchFamily="18" charset="0"/>
              </a:rPr>
              <a:t>Administration</a:t>
            </a:r>
          </a:p>
        </p:txBody>
      </p:sp>
    </p:spTree>
    <p:extLst>
      <p:ext uri="{BB962C8B-B14F-4D97-AF65-F5344CB8AC3E}">
        <p14:creationId xmlns:p14="http://schemas.microsoft.com/office/powerpoint/2010/main" val="360303099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p:txBody>
          <a:bodyPr>
            <a:normAutofit/>
          </a:bodyPr>
          <a:lstStyle/>
          <a:p>
            <a:r>
              <a:rPr lang="en-US" dirty="0"/>
              <a:t>HOME Eligible activities</a:t>
            </a:r>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2299317" y="2755783"/>
            <a:ext cx="7661548" cy="1312962"/>
          </a:xfrm>
        </p:spPr>
        <p:txBody>
          <a:bodyPr numCol="2">
            <a:noAutofit/>
          </a:bodyPr>
          <a:lstStyle/>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New Housing Construction</a:t>
            </a:r>
          </a:p>
          <a:p>
            <a:pPr marL="342900" marR="0" lvl="0" indent="-342900">
              <a:spcBef>
                <a:spcPts val="0"/>
              </a:spcBef>
              <a:spcAft>
                <a:spcPts val="0"/>
              </a:spcAft>
              <a:buFont typeface="Symbol" panose="05050102010706020507" pitchFamily="18" charset="2"/>
              <a:buChar char=""/>
            </a:pPr>
            <a:r>
              <a:rPr lang="en-US" sz="1700" dirty="0" err="1">
                <a:effectLst/>
                <a:latin typeface="Futura Std Book" panose="020B0502020204020303"/>
                <a:ea typeface="Times New Roman" panose="02020603050405020304" pitchFamily="18" charset="0"/>
              </a:rPr>
              <a:t>Downpayment</a:t>
            </a:r>
            <a:r>
              <a:rPr lang="en-US" sz="1700" dirty="0">
                <a:effectLst/>
                <a:latin typeface="Futura Std Book" panose="020B0502020204020303"/>
                <a:ea typeface="Times New Roman" panose="02020603050405020304" pitchFamily="18" charset="0"/>
              </a:rPr>
              <a:t> and Closing Cost Assistance</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Housing Development</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Energy Efficiency Rehabilitation</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Elderly\Disabled Emergency Repair</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Housing Rehabilitation</a:t>
            </a:r>
            <a:endParaRPr lang="en-US" sz="1700" dirty="0">
              <a:latin typeface="Futura Std Book" panose="020B0502020204020303"/>
            </a:endParaRPr>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19</a:t>
            </a:fld>
            <a:endParaRPr lang="en-US"/>
          </a:p>
        </p:txBody>
      </p:sp>
      <p:sp>
        <p:nvSpPr>
          <p:cNvPr id="5" name="TextBox 4">
            <a:extLst>
              <a:ext uri="{FF2B5EF4-FFF2-40B4-BE49-F238E27FC236}">
                <a16:creationId xmlns:a16="http://schemas.microsoft.com/office/drawing/2014/main" id="{A83AF9EA-AC42-4D39-B780-CD99614A2BE5}"/>
              </a:ext>
            </a:extLst>
          </p:cNvPr>
          <p:cNvSpPr txBox="1"/>
          <p:nvPr/>
        </p:nvSpPr>
        <p:spPr>
          <a:xfrm>
            <a:off x="2698812" y="2198495"/>
            <a:ext cx="687131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indent="0" algn="ctr">
              <a:spcBef>
                <a:spcPts val="0"/>
              </a:spcBef>
              <a:buNone/>
            </a:pPr>
            <a:r>
              <a:rPr lang="en-US" sz="1800" b="1" dirty="0">
                <a:effectLst/>
                <a:latin typeface="Futura Std Book"/>
                <a:ea typeface="Times New Roman" panose="02020603050405020304" pitchFamily="18" charset="0"/>
              </a:rPr>
              <a:t>HOME Application*</a:t>
            </a:r>
          </a:p>
        </p:txBody>
      </p:sp>
      <p:sp>
        <p:nvSpPr>
          <p:cNvPr id="7" name="Text Placeholder 2">
            <a:extLst>
              <a:ext uri="{FF2B5EF4-FFF2-40B4-BE49-F238E27FC236}">
                <a16:creationId xmlns:a16="http://schemas.microsoft.com/office/drawing/2014/main" id="{1C890A2B-94FB-4637-8C6D-D768BB5F1E1C}"/>
              </a:ext>
            </a:extLst>
          </p:cNvPr>
          <p:cNvSpPr txBox="1">
            <a:spLocks/>
          </p:cNvSpPr>
          <p:nvPr/>
        </p:nvSpPr>
        <p:spPr>
          <a:xfrm>
            <a:off x="2071688" y="4340282"/>
            <a:ext cx="8243887" cy="578692"/>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numCol="1">
            <a:normAutofit/>
          </a:bodyPr>
          <a:lstStyle>
            <a:lvl1pPr marL="228600" marR="0" indent="-228600"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1pPr>
            <a:lvl2pPr marL="4857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2pPr>
            <a:lvl3pPr marL="7143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3pPr>
            <a:lvl4pPr marL="9429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4pPr>
            <a:lvl5pPr marL="11715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5pPr>
            <a:lvl6pPr marL="134143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6pPr>
            <a:lvl7pPr marL="151288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7pPr>
            <a:lvl8pPr marL="168592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8pPr>
            <a:lvl9pPr marL="1911350"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9pPr>
          </a:lstStyle>
          <a:p>
            <a:pPr marR="0" lvl="0">
              <a:spcBef>
                <a:spcPts val="0"/>
              </a:spcBef>
              <a:spcAft>
                <a:spcPts val="0"/>
              </a:spcAft>
              <a:buNone/>
            </a:pPr>
            <a:r>
              <a:rPr lang="en-US" sz="1400" dirty="0">
                <a:effectLst/>
                <a:latin typeface="Futura Std Book" panose="020B0502020204020303"/>
                <a:ea typeface="Times New Roman" panose="02020603050405020304" pitchFamily="18" charset="0"/>
              </a:rPr>
              <a:t>* Note: HOME requests are not part of this application process. HOME applications will be accepted by LCI throughout the year</a:t>
            </a:r>
          </a:p>
        </p:txBody>
      </p:sp>
    </p:spTree>
    <p:extLst>
      <p:ext uri="{BB962C8B-B14F-4D97-AF65-F5344CB8AC3E}">
        <p14:creationId xmlns:p14="http://schemas.microsoft.com/office/powerpoint/2010/main" val="183331718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033B1-3454-42FD-AEEB-EA59497E45B9}"/>
              </a:ext>
            </a:extLst>
          </p:cNvPr>
          <p:cNvSpPr>
            <a:spLocks noGrp="1"/>
          </p:cNvSpPr>
          <p:nvPr>
            <p:ph type="title"/>
          </p:nvPr>
        </p:nvSpPr>
        <p:spPr>
          <a:xfrm>
            <a:off x="523783" y="964691"/>
            <a:ext cx="11221374" cy="1188721"/>
          </a:xfrm>
        </p:spPr>
        <p:txBody>
          <a:bodyPr>
            <a:normAutofit/>
          </a:bodyPr>
          <a:lstStyle/>
          <a:p>
            <a:r>
              <a:rPr lang="en-US" dirty="0">
                <a:latin typeface="+mj-lt"/>
              </a:rPr>
              <a:t>FY 2021-22 Accomplishment Highlights</a:t>
            </a:r>
            <a:endParaRPr lang="en-US" dirty="0"/>
          </a:p>
        </p:txBody>
      </p:sp>
      <p:sp>
        <p:nvSpPr>
          <p:cNvPr id="3" name="Text Placeholder 2">
            <a:extLst>
              <a:ext uri="{FF2B5EF4-FFF2-40B4-BE49-F238E27FC236}">
                <a16:creationId xmlns:a16="http://schemas.microsoft.com/office/drawing/2014/main" id="{3EA6C2F1-BD95-4310-AA5E-642D128064EF}"/>
              </a:ext>
            </a:extLst>
          </p:cNvPr>
          <p:cNvSpPr>
            <a:spLocks noGrp="1"/>
          </p:cNvSpPr>
          <p:nvPr>
            <p:ph type="body" sz="quarter" idx="1"/>
          </p:nvPr>
        </p:nvSpPr>
        <p:spPr>
          <a:xfrm>
            <a:off x="2096816" y="2646922"/>
            <a:ext cx="7260248" cy="3101982"/>
          </a:xfrm>
        </p:spPr>
        <p:txBody>
          <a:bodyPr>
            <a:normAutofit/>
          </a:bodyPr>
          <a:lstStyle/>
          <a:p>
            <a:pPr marL="0" indent="0">
              <a:buNone/>
            </a:pPr>
            <a:r>
              <a:rPr lang="en-US" b="1" u="sng" dirty="0"/>
              <a:t>Expended during FY 2021-22</a:t>
            </a:r>
          </a:p>
          <a:p>
            <a:r>
              <a:rPr lang="en-US" dirty="0">
                <a:latin typeface="Futura Std Book" panose="020B0502020204020303"/>
              </a:rPr>
              <a:t>CDBG	$4,153,963</a:t>
            </a:r>
          </a:p>
          <a:p>
            <a:r>
              <a:rPr lang="en-US" dirty="0">
                <a:latin typeface="Futura Std Book" panose="020B0502020204020303"/>
              </a:rPr>
              <a:t>HOME	$501,678 </a:t>
            </a:r>
          </a:p>
          <a:p>
            <a:r>
              <a:rPr lang="en-US" dirty="0">
                <a:latin typeface="Futura Std Book" panose="020B0502020204020303"/>
              </a:rPr>
              <a:t>ESG		$256,563</a:t>
            </a:r>
            <a:endParaRPr lang="en-US" dirty="0">
              <a:highlight>
                <a:srgbClr val="FFFF00"/>
              </a:highlight>
              <a:latin typeface="Futura Std Book" panose="020B0502020204020303"/>
            </a:endParaRPr>
          </a:p>
          <a:p>
            <a:r>
              <a:rPr lang="en-US" dirty="0">
                <a:latin typeface="Futura Std Book" panose="020B0502020204020303"/>
              </a:rPr>
              <a:t>HOPWA	$1,078,849</a:t>
            </a:r>
            <a:endParaRPr lang="en-US" dirty="0">
              <a:highlight>
                <a:srgbClr val="FFFF00"/>
              </a:highlight>
              <a:latin typeface="Futura Std Book" panose="020B0502020204020303"/>
            </a:endParaRPr>
          </a:p>
          <a:p>
            <a:r>
              <a:rPr lang="en-US" b="1" dirty="0"/>
              <a:t>Total		$5,991,053</a:t>
            </a:r>
          </a:p>
          <a:p>
            <a:endParaRPr lang="en-US" dirty="0"/>
          </a:p>
        </p:txBody>
      </p:sp>
      <p:sp>
        <p:nvSpPr>
          <p:cNvPr id="4" name="Slide Number Placeholder 3">
            <a:extLst>
              <a:ext uri="{FF2B5EF4-FFF2-40B4-BE49-F238E27FC236}">
                <a16:creationId xmlns:a16="http://schemas.microsoft.com/office/drawing/2014/main" id="{F6516ED3-1AF7-402D-B3FA-6B856C1B5055}"/>
              </a:ext>
            </a:extLst>
          </p:cNvPr>
          <p:cNvSpPr>
            <a:spLocks noGrp="1"/>
          </p:cNvSpPr>
          <p:nvPr>
            <p:ph type="sldNum" sz="quarter" idx="2"/>
          </p:nvPr>
        </p:nvSpPr>
        <p:spPr/>
        <p:txBody>
          <a:bodyPr/>
          <a:lstStyle/>
          <a:p>
            <a:fld id="{86CB4B4D-7CA3-9044-876B-883B54F8677D}" type="slidenum">
              <a:rPr lang="en-US" smtClean="0"/>
              <a:t>2</a:t>
            </a:fld>
            <a:endParaRPr lang="en-US"/>
          </a:p>
        </p:txBody>
      </p:sp>
    </p:spTree>
    <p:extLst>
      <p:ext uri="{BB962C8B-B14F-4D97-AF65-F5344CB8AC3E}">
        <p14:creationId xmlns:p14="http://schemas.microsoft.com/office/powerpoint/2010/main" val="1218796113"/>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p:txBody>
          <a:bodyPr>
            <a:normAutofit/>
          </a:bodyPr>
          <a:lstStyle/>
          <a:p>
            <a:r>
              <a:rPr lang="en-US" dirty="0"/>
              <a:t>Ineligible activities</a:t>
            </a:r>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2370337" y="2612908"/>
            <a:ext cx="7590527" cy="1673342"/>
          </a:xfrm>
        </p:spPr>
        <p:txBody>
          <a:bodyPr numCol="2">
            <a:noAutofit/>
          </a:bodyPr>
          <a:lstStyle/>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General Conduct of Government</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Equipment Purchase (Generally Ineligible)</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Furnishings and Personal Property</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Operating and Maintenance Expenses</a:t>
            </a:r>
          </a:p>
          <a:p>
            <a:pPr marL="342900" marR="0" lvl="0" indent="-34290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Staff Salaries with No Direct Benefit</a:t>
            </a:r>
          </a:p>
          <a:p>
            <a:pPr marL="342900" marR="0" lvl="0" indent="-342900">
              <a:spcBef>
                <a:spcPts val="0"/>
              </a:spcBef>
              <a:spcAft>
                <a:spcPts val="0"/>
              </a:spcAft>
              <a:buFont typeface="Symbol" panose="05050102010706020507" pitchFamily="18" charset="2"/>
              <a:buChar char=""/>
            </a:pPr>
            <a:r>
              <a:rPr lang="en-US" sz="1700" dirty="0">
                <a:latin typeface="Futura Std Book" panose="020B0502020204020303"/>
              </a:rPr>
              <a:t>Support of "Inherently Religious" Activities</a:t>
            </a:r>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20</a:t>
            </a:fld>
            <a:endParaRPr lang="en-US"/>
          </a:p>
        </p:txBody>
      </p:sp>
    </p:spTree>
    <p:extLst>
      <p:ext uri="{BB962C8B-B14F-4D97-AF65-F5344CB8AC3E}">
        <p14:creationId xmlns:p14="http://schemas.microsoft.com/office/powerpoint/2010/main" val="134908180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p:txBody>
          <a:bodyPr>
            <a:normAutofit fontScale="90000"/>
          </a:bodyPr>
          <a:lstStyle/>
          <a:p>
            <a:r>
              <a:rPr lang="en-US" dirty="0"/>
              <a:t>Outcomes and Objectives</a:t>
            </a:r>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2071337" y="2612907"/>
            <a:ext cx="7889528" cy="1595109"/>
          </a:xfrm>
        </p:spPr>
        <p:txBody>
          <a:bodyPr numCol="2">
            <a:normAutofit/>
          </a:bodyPr>
          <a:lstStyle/>
          <a:p>
            <a:pPr marL="0" marR="0" lvl="0" indent="0">
              <a:spcBef>
                <a:spcPts val="0"/>
              </a:spcBef>
              <a:spcAft>
                <a:spcPts val="0"/>
              </a:spcAft>
              <a:buNone/>
            </a:pPr>
            <a:r>
              <a:rPr lang="en-US" sz="1800" b="1" u="sng" dirty="0">
                <a:effectLst/>
                <a:latin typeface="Futura Std Book" panose="020B0502020204020303"/>
                <a:ea typeface="Times New Roman" panose="02020603050405020304" pitchFamily="18" charset="0"/>
              </a:rPr>
              <a:t>Objectives</a:t>
            </a:r>
          </a:p>
          <a:p>
            <a:pPr marR="0" lvl="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Suitable Living Environment</a:t>
            </a:r>
          </a:p>
          <a:p>
            <a:pPr marR="0" lvl="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Decent Housing</a:t>
            </a:r>
          </a:p>
          <a:p>
            <a:pPr marR="0" lvl="0">
              <a:spcBef>
                <a:spcPts val="0"/>
              </a:spcBef>
              <a:spcAft>
                <a:spcPts val="0"/>
              </a:spcAft>
              <a:buFont typeface="Symbol" panose="05050102010706020507" pitchFamily="18" charset="2"/>
              <a:buChar char=""/>
            </a:pPr>
            <a:r>
              <a:rPr lang="en-US" sz="1700" dirty="0">
                <a:effectLst/>
                <a:latin typeface="Futura Std Book" panose="020B0502020204020303"/>
                <a:ea typeface="Times New Roman" panose="02020603050405020304" pitchFamily="18" charset="0"/>
              </a:rPr>
              <a:t>Creating Economic Opportunities</a:t>
            </a:r>
          </a:p>
          <a:p>
            <a:pPr marR="0" lvl="0">
              <a:spcBef>
                <a:spcPts val="0"/>
              </a:spcBef>
              <a:spcAft>
                <a:spcPts val="0"/>
              </a:spcAft>
              <a:buFont typeface="Symbol" panose="05050102010706020507" pitchFamily="18" charset="2"/>
              <a:buChar char=""/>
            </a:pPr>
            <a:endParaRPr lang="en-US" dirty="0">
              <a:latin typeface="Futura Std Book" panose="020B0502020204020303"/>
            </a:endParaRPr>
          </a:p>
          <a:p>
            <a:pPr marL="0" marR="0" lvl="0" indent="0">
              <a:spcBef>
                <a:spcPts val="0"/>
              </a:spcBef>
              <a:spcAft>
                <a:spcPts val="0"/>
              </a:spcAft>
              <a:buNone/>
            </a:pPr>
            <a:r>
              <a:rPr lang="en-US" b="1" u="sng" dirty="0">
                <a:latin typeface="Futura Std Book" panose="020B0502020204020303"/>
              </a:rPr>
              <a:t>Outcomes</a:t>
            </a:r>
          </a:p>
          <a:p>
            <a:pPr>
              <a:spcBef>
                <a:spcPts val="0"/>
              </a:spcBef>
            </a:pPr>
            <a:r>
              <a:rPr lang="en-US" sz="1700" dirty="0">
                <a:effectLst/>
                <a:latin typeface="Futura Std Book" panose="020B0502020204020303"/>
                <a:ea typeface="Times New Roman" panose="02020603050405020304" pitchFamily="18" charset="0"/>
              </a:rPr>
              <a:t>Availability/Accessibility</a:t>
            </a:r>
            <a:endParaRPr lang="en-US" sz="1700" u="sng" dirty="0">
              <a:latin typeface="Futura Std Book" panose="020B0502020204020303"/>
              <a:ea typeface="Times New Roman" panose="02020603050405020304" pitchFamily="18" charset="0"/>
            </a:endParaRPr>
          </a:p>
          <a:p>
            <a:pPr>
              <a:spcBef>
                <a:spcPts val="0"/>
              </a:spcBef>
            </a:pPr>
            <a:r>
              <a:rPr lang="en-US" sz="1700" dirty="0">
                <a:effectLst/>
                <a:latin typeface="Futura Std Book" panose="020B0502020204020303"/>
                <a:ea typeface="Times New Roman" panose="02020603050405020304" pitchFamily="18" charset="0"/>
              </a:rPr>
              <a:t>Affordability</a:t>
            </a:r>
            <a:endParaRPr lang="en-US" sz="1700" u="sng" dirty="0">
              <a:effectLst/>
              <a:latin typeface="Futura Std Book" panose="020B0502020204020303"/>
              <a:ea typeface="Times New Roman" panose="02020603050405020304" pitchFamily="18" charset="0"/>
            </a:endParaRPr>
          </a:p>
          <a:p>
            <a:pPr>
              <a:spcBef>
                <a:spcPts val="0"/>
              </a:spcBef>
            </a:pPr>
            <a:r>
              <a:rPr lang="en-US" sz="1700" dirty="0">
                <a:effectLst/>
                <a:latin typeface="Futura Std Book" panose="020B0502020204020303"/>
                <a:ea typeface="Times New Roman" panose="02020603050405020304" pitchFamily="18" charset="0"/>
              </a:rPr>
              <a:t>Sustainability</a:t>
            </a:r>
            <a:endParaRPr lang="en-US" sz="1700" dirty="0">
              <a:latin typeface="Futura Std Book" panose="020B0502020204020303"/>
            </a:endParaRPr>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21</a:t>
            </a:fld>
            <a:endParaRPr lang="en-US"/>
          </a:p>
        </p:txBody>
      </p:sp>
      <p:sp>
        <p:nvSpPr>
          <p:cNvPr id="7" name="Text Placeholder 2">
            <a:extLst>
              <a:ext uri="{FF2B5EF4-FFF2-40B4-BE49-F238E27FC236}">
                <a16:creationId xmlns:a16="http://schemas.microsoft.com/office/drawing/2014/main" id="{1C890A2B-94FB-4637-8C6D-D768BB5F1E1C}"/>
              </a:ext>
            </a:extLst>
          </p:cNvPr>
          <p:cNvSpPr txBox="1">
            <a:spLocks/>
          </p:cNvSpPr>
          <p:nvPr/>
        </p:nvSpPr>
        <p:spPr>
          <a:xfrm>
            <a:off x="1991438" y="4427364"/>
            <a:ext cx="8209837" cy="748318"/>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numCol="1">
            <a:normAutofit/>
          </a:bodyPr>
          <a:lstStyle>
            <a:lvl1pPr marL="228600" marR="0" indent="-228600"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1pPr>
            <a:lvl2pPr marL="4857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2pPr>
            <a:lvl3pPr marL="7143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3pPr>
            <a:lvl4pPr marL="9429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4pPr>
            <a:lvl5pPr marL="11715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5pPr>
            <a:lvl6pPr marL="134143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6pPr>
            <a:lvl7pPr marL="151288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7pPr>
            <a:lvl8pPr marL="168592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8pPr>
            <a:lvl9pPr marL="1911350"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9pPr>
          </a:lstStyle>
          <a:p>
            <a:pPr marL="0" marR="0" lvl="0" indent="0">
              <a:spcBef>
                <a:spcPts val="0"/>
              </a:spcBef>
              <a:spcAft>
                <a:spcPts val="0"/>
              </a:spcAft>
              <a:buNone/>
            </a:pPr>
            <a:r>
              <a:rPr lang="en-US" sz="1400" dirty="0">
                <a:effectLst/>
                <a:latin typeface="Futura Std Book" panose="020B0502020204020303"/>
                <a:ea typeface="Times New Roman" panose="02020603050405020304" pitchFamily="18" charset="0"/>
              </a:rPr>
              <a:t>Note: All activities must demonstrate a measurable benefit. City staff will review your programmatic and financial records at least once per year.</a:t>
            </a:r>
          </a:p>
        </p:txBody>
      </p:sp>
    </p:spTree>
    <p:extLst>
      <p:ext uri="{BB962C8B-B14F-4D97-AF65-F5344CB8AC3E}">
        <p14:creationId xmlns:p14="http://schemas.microsoft.com/office/powerpoint/2010/main" val="206896472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a:xfrm>
            <a:off x="1180730" y="964691"/>
            <a:ext cx="8780135" cy="1188721"/>
          </a:xfrm>
        </p:spPr>
        <p:txBody>
          <a:bodyPr>
            <a:normAutofit fontScale="90000"/>
          </a:bodyPr>
          <a:lstStyle/>
          <a:p>
            <a:r>
              <a:rPr lang="en-US" dirty="0"/>
              <a:t>National Objectives\ performance measure benefit</a:t>
            </a:r>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2071337" y="2612907"/>
            <a:ext cx="7889528" cy="2532084"/>
          </a:xfrm>
        </p:spPr>
        <p:txBody>
          <a:bodyPr numCol="1">
            <a:normAutofit fontScale="92500" lnSpcReduction="20000"/>
          </a:bodyPr>
          <a:lstStyle/>
          <a:p>
            <a:pPr marL="0" marR="0" lvl="0" indent="0">
              <a:spcBef>
                <a:spcPts val="0"/>
              </a:spcBef>
              <a:spcAft>
                <a:spcPts val="0"/>
              </a:spcAft>
              <a:buNone/>
            </a:pPr>
            <a:r>
              <a:rPr lang="en-US" sz="1800" b="1" u="sng" dirty="0">
                <a:effectLst/>
                <a:latin typeface="Futura Std Book" panose="020B0502020204020303"/>
                <a:ea typeface="Times New Roman" panose="02020603050405020304" pitchFamily="18" charset="0"/>
              </a:rPr>
              <a:t>Benefit</a:t>
            </a:r>
          </a:p>
          <a:p>
            <a:pPr>
              <a:spcBef>
                <a:spcPts val="0"/>
              </a:spcBef>
            </a:pPr>
            <a:r>
              <a:rPr lang="en-US" sz="1800" dirty="0">
                <a:effectLst/>
                <a:latin typeface="Futura Std Book" panose="020B0502020204020303"/>
                <a:ea typeface="Times New Roman" panose="02020603050405020304" pitchFamily="18" charset="0"/>
              </a:rPr>
              <a:t>Benefiting Low and Moderate Income Persons or Households</a:t>
            </a:r>
          </a:p>
          <a:p>
            <a:pPr>
              <a:spcBef>
                <a:spcPts val="0"/>
              </a:spcBef>
            </a:pPr>
            <a:r>
              <a:rPr lang="en-US" sz="1800" dirty="0">
                <a:effectLst/>
                <a:latin typeface="Futura Std Book" panose="020B0502020204020303"/>
                <a:ea typeface="Times New Roman" panose="02020603050405020304" pitchFamily="18" charset="0"/>
              </a:rPr>
              <a:t>Preventing or Eliminating Slums or Blight</a:t>
            </a:r>
          </a:p>
          <a:p>
            <a:pPr>
              <a:spcBef>
                <a:spcPts val="0"/>
              </a:spcBef>
            </a:pPr>
            <a:r>
              <a:rPr lang="en-US" sz="1800" dirty="0">
                <a:effectLst/>
                <a:latin typeface="Futura Std Book" panose="020B0502020204020303"/>
                <a:ea typeface="Times New Roman" panose="02020603050405020304" pitchFamily="18" charset="0"/>
              </a:rPr>
              <a:t>Urgent Need (serious and immediate threat to the health or welfare of the community)</a:t>
            </a:r>
          </a:p>
          <a:p>
            <a:pPr marL="0" marR="0" lvl="0" indent="0">
              <a:spcBef>
                <a:spcPts val="0"/>
              </a:spcBef>
              <a:spcAft>
                <a:spcPts val="0"/>
              </a:spcAft>
              <a:buNone/>
            </a:pPr>
            <a:endParaRPr lang="en-US" b="1" u="sng" dirty="0">
              <a:latin typeface="Futura Std Book" panose="020B0502020204020303"/>
              <a:ea typeface="Times New Roman" panose="02020603050405020304" pitchFamily="18" charset="0"/>
            </a:endParaRPr>
          </a:p>
          <a:p>
            <a:pPr marL="0" marR="0" lvl="0" indent="0">
              <a:spcBef>
                <a:spcPts val="0"/>
              </a:spcBef>
              <a:spcAft>
                <a:spcPts val="0"/>
              </a:spcAft>
              <a:buNone/>
            </a:pPr>
            <a:r>
              <a:rPr lang="en-US" b="1" u="sng" dirty="0">
                <a:latin typeface="Futura Std Book" panose="020B0502020204020303"/>
                <a:ea typeface="Times New Roman" panose="02020603050405020304" pitchFamily="18" charset="0"/>
              </a:rPr>
              <a:t>Performance Measure</a:t>
            </a:r>
          </a:p>
          <a:p>
            <a:pPr>
              <a:spcBef>
                <a:spcPts val="0"/>
              </a:spcBef>
            </a:pPr>
            <a:r>
              <a:rPr lang="en-US" sz="1800" dirty="0">
                <a:effectLst/>
                <a:latin typeface="Futura Std Book" panose="020B0502020204020303"/>
                <a:ea typeface="Times New Roman" panose="02020603050405020304" pitchFamily="18" charset="0"/>
              </a:rPr>
              <a:t># Jobs Created and Retained</a:t>
            </a:r>
          </a:p>
          <a:p>
            <a:pPr>
              <a:spcBef>
                <a:spcPts val="0"/>
              </a:spcBef>
            </a:pPr>
            <a:r>
              <a:rPr lang="en-US" sz="1800" dirty="0">
                <a:effectLst/>
                <a:latin typeface="Futura Std Book" panose="020B0502020204020303"/>
                <a:ea typeface="Times New Roman" panose="02020603050405020304" pitchFamily="18" charset="0"/>
              </a:rPr>
              <a:t># Persons/Households/Clients  Assisted</a:t>
            </a:r>
          </a:p>
          <a:p>
            <a:pPr>
              <a:spcBef>
                <a:spcPts val="0"/>
              </a:spcBef>
            </a:pPr>
            <a:r>
              <a:rPr lang="en-US" sz="1800" dirty="0">
                <a:effectLst/>
                <a:latin typeface="Futura Std Book" panose="020B0502020204020303"/>
                <a:ea typeface="Times New Roman" panose="02020603050405020304" pitchFamily="18" charset="0"/>
              </a:rPr>
              <a:t># Housing units Rehabbed or Created</a:t>
            </a:r>
          </a:p>
          <a:p>
            <a:pPr>
              <a:spcBef>
                <a:spcPts val="0"/>
              </a:spcBef>
            </a:pPr>
            <a:r>
              <a:rPr lang="en-US" sz="1800" dirty="0">
                <a:effectLst/>
                <a:latin typeface="Futura Std Book" panose="020B0502020204020303"/>
                <a:ea typeface="Times New Roman" panose="02020603050405020304" pitchFamily="18" charset="0"/>
              </a:rPr>
              <a:t>Area benefit by Low and Moderate Income Census Tract</a:t>
            </a:r>
            <a:endParaRPr lang="en-US" dirty="0">
              <a:latin typeface="Futura Std Book" panose="020B0502020204020303"/>
            </a:endParaRPr>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22</a:t>
            </a:fld>
            <a:endParaRPr lang="en-US"/>
          </a:p>
        </p:txBody>
      </p:sp>
      <p:sp>
        <p:nvSpPr>
          <p:cNvPr id="7" name="Text Placeholder 2">
            <a:extLst>
              <a:ext uri="{FF2B5EF4-FFF2-40B4-BE49-F238E27FC236}">
                <a16:creationId xmlns:a16="http://schemas.microsoft.com/office/drawing/2014/main" id="{1C890A2B-94FB-4637-8C6D-D768BB5F1E1C}"/>
              </a:ext>
            </a:extLst>
          </p:cNvPr>
          <p:cNvSpPr txBox="1">
            <a:spLocks/>
          </p:cNvSpPr>
          <p:nvPr/>
        </p:nvSpPr>
        <p:spPr>
          <a:xfrm>
            <a:off x="2071337" y="5433814"/>
            <a:ext cx="7270811" cy="459495"/>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numCol="1">
            <a:normAutofit/>
          </a:bodyPr>
          <a:lstStyle>
            <a:lvl1pPr marL="228600" marR="0" indent="-228600"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1pPr>
            <a:lvl2pPr marL="4857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2pPr>
            <a:lvl3pPr marL="7143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3pPr>
            <a:lvl4pPr marL="9429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4pPr>
            <a:lvl5pPr marL="117157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Futura Std Book" panose="020B0502020204020303" pitchFamily="34" charset="0"/>
                <a:ea typeface="Futura Std Book" panose="020B0502020204020303" pitchFamily="34" charset="0"/>
                <a:cs typeface="Futura Std Book" panose="020B0502020204020303" pitchFamily="34" charset="0"/>
                <a:sym typeface="Gill Sans MT"/>
              </a:defRPr>
            </a:lvl5pPr>
            <a:lvl6pPr marL="134143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6pPr>
            <a:lvl7pPr marL="1512887"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7pPr>
            <a:lvl8pPr marL="1685925"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8pPr>
            <a:lvl9pPr marL="1911350" marR="0" indent="-257175" algn="l" defTabSz="914400" rtl="0" latinLnBrk="0">
              <a:lnSpc>
                <a:spcPct val="100000"/>
              </a:lnSpc>
              <a:spcBef>
                <a:spcPts val="1000"/>
              </a:spcBef>
              <a:spcAft>
                <a:spcPts val="0"/>
              </a:spcAft>
              <a:buClr>
                <a:schemeClr val="accent2"/>
              </a:buClr>
              <a:buSzPct val="100000"/>
              <a:buFont typeface="Arial"/>
              <a:buChar char="•"/>
              <a:tabLst/>
              <a:defRPr sz="1800" b="0" i="0" u="none" strike="noStrike" cap="none" spc="0" baseline="0">
                <a:solidFill>
                  <a:srgbClr val="262626"/>
                </a:solidFill>
                <a:uFillTx/>
                <a:latin typeface="Gill Sans MT"/>
                <a:ea typeface="Gill Sans MT"/>
                <a:cs typeface="Gill Sans MT"/>
                <a:sym typeface="Gill Sans MT"/>
              </a:defRPr>
            </a:lvl9pPr>
          </a:lstStyle>
          <a:p>
            <a:pPr marL="0" marR="0" lvl="0" indent="0">
              <a:spcBef>
                <a:spcPts val="0"/>
              </a:spcBef>
              <a:spcAft>
                <a:spcPts val="0"/>
              </a:spcAft>
              <a:buNone/>
            </a:pPr>
            <a:r>
              <a:rPr lang="en-US" sz="1400" dirty="0">
                <a:effectLst/>
                <a:latin typeface="Futura Std Book" panose="020B0502020204020303"/>
                <a:ea typeface="Times New Roman" panose="02020603050405020304" pitchFamily="18" charset="0"/>
              </a:rPr>
              <a:t>Note: All activities must meet a National Objective.</a:t>
            </a:r>
          </a:p>
        </p:txBody>
      </p:sp>
    </p:spTree>
    <p:extLst>
      <p:ext uri="{BB962C8B-B14F-4D97-AF65-F5344CB8AC3E}">
        <p14:creationId xmlns:p14="http://schemas.microsoft.com/office/powerpoint/2010/main" val="3073088831"/>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7108-B10A-4CBF-8A9E-6EC205ADE86F}"/>
              </a:ext>
            </a:extLst>
          </p:cNvPr>
          <p:cNvSpPr>
            <a:spLocks noGrp="1"/>
          </p:cNvSpPr>
          <p:nvPr>
            <p:ph type="title"/>
          </p:nvPr>
        </p:nvSpPr>
        <p:spPr>
          <a:xfrm>
            <a:off x="2226059" y="68046"/>
            <a:ext cx="7729730" cy="1188721"/>
          </a:xfrm>
        </p:spPr>
        <p:txBody>
          <a:bodyPr>
            <a:normAutofit fontScale="90000"/>
          </a:bodyPr>
          <a:lstStyle/>
          <a:p>
            <a:r>
              <a:rPr lang="en-US" dirty="0"/>
              <a:t>Project narrative section</a:t>
            </a:r>
          </a:p>
        </p:txBody>
      </p:sp>
      <p:sp>
        <p:nvSpPr>
          <p:cNvPr id="3" name="Text Placeholder 2">
            <a:extLst>
              <a:ext uri="{FF2B5EF4-FFF2-40B4-BE49-F238E27FC236}">
                <a16:creationId xmlns:a16="http://schemas.microsoft.com/office/drawing/2014/main" id="{167B42BF-6AD4-4F4A-A454-5C02279D74BC}"/>
              </a:ext>
            </a:extLst>
          </p:cNvPr>
          <p:cNvSpPr>
            <a:spLocks noGrp="1"/>
          </p:cNvSpPr>
          <p:nvPr>
            <p:ph type="body" sz="quarter" idx="1"/>
          </p:nvPr>
        </p:nvSpPr>
        <p:spPr>
          <a:xfrm>
            <a:off x="1067317" y="1428051"/>
            <a:ext cx="9834461" cy="5073588"/>
          </a:xfrm>
        </p:spPr>
        <p:txBody>
          <a:bodyPr>
            <a:normAutofit fontScale="85000" lnSpcReduction="10000"/>
          </a:bodyPr>
          <a:lstStyle/>
          <a:p>
            <a:pPr marL="0" marR="0" indent="0" algn="ctr">
              <a:spcBef>
                <a:spcPts val="0"/>
              </a:spcBef>
              <a:spcAft>
                <a:spcPts val="0"/>
              </a:spcAft>
              <a:buNone/>
              <a:tabLst>
                <a:tab pos="457200" algn="l"/>
                <a:tab pos="731520" algn="l"/>
                <a:tab pos="1005840" algn="l"/>
                <a:tab pos="2926080" algn="l"/>
              </a:tabLs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tabLst>
                <a:tab pos="457200" algn="l"/>
                <a:tab pos="731520" algn="l"/>
                <a:tab pos="1005840" algn="l"/>
                <a:tab pos="2926080" algn="l"/>
              </a:tabLst>
            </a:pPr>
            <a:r>
              <a:rPr lang="en-US" sz="1800" b="1" dirty="0">
                <a:effectLst/>
                <a:latin typeface="Times New Roman" panose="02020603050405020304" pitchFamily="18" charset="0"/>
                <a:ea typeface="Times New Roman" panose="02020603050405020304" pitchFamily="18" charset="0"/>
              </a:rPr>
              <a:t>Project Narrative:  </a:t>
            </a:r>
            <a:r>
              <a:rPr lang="en-US" sz="1800" dirty="0">
                <a:effectLst/>
                <a:latin typeface="Times New Roman" panose="02020603050405020304" pitchFamily="18" charset="0"/>
                <a:ea typeface="Times New Roman" panose="02020603050405020304" pitchFamily="18" charset="0"/>
              </a:rPr>
              <a:t>Provide a 2-3-page</a:t>
            </a:r>
            <a:r>
              <a:rPr lang="en-US" sz="1800" i="1"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description of the proposed project.  Narrative should include </a:t>
            </a:r>
            <a:r>
              <a:rPr lang="en-US" sz="1800" u="sng" dirty="0">
                <a:effectLst/>
                <a:latin typeface="Times New Roman" panose="02020603050405020304" pitchFamily="18" charset="0"/>
                <a:ea typeface="Times New Roman" panose="02020603050405020304" pitchFamily="18" charset="0"/>
              </a:rPr>
              <a:t>all</a:t>
            </a:r>
            <a:r>
              <a:rPr lang="en-US" sz="1800" dirty="0">
                <a:effectLst/>
                <a:latin typeface="Times New Roman" panose="02020603050405020304" pitchFamily="18" charset="0"/>
                <a:ea typeface="Times New Roman" panose="02020603050405020304" pitchFamily="18" charset="0"/>
              </a:rPr>
              <a:t> of the following:</a:t>
            </a:r>
          </a:p>
          <a:p>
            <a:pPr marL="0" marR="0" indent="0" algn="just">
              <a:spcBef>
                <a:spcPts val="0"/>
              </a:spcBef>
              <a:spcAft>
                <a:spcPts val="0"/>
              </a:spcAft>
              <a:buNone/>
              <a:tabLst>
                <a:tab pos="457200" algn="l"/>
                <a:tab pos="731520" algn="l"/>
                <a:tab pos="1005840" algn="l"/>
                <a:tab pos="2926080" algn="l"/>
              </a:tabLst>
            </a:pPr>
            <a:r>
              <a:rPr lang="en-US" sz="1800" dirty="0">
                <a:effectLst/>
                <a:latin typeface="Times New Roman" panose="02020603050405020304" pitchFamily="18" charset="0"/>
                <a:ea typeface="Times New Roman" panose="02020603050405020304" pitchFamily="18" charset="0"/>
              </a:rPr>
              <a:t> </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Mission Statement</a:t>
            </a:r>
            <a:r>
              <a:rPr lang="en-US" sz="1800" dirty="0">
                <a:effectLst/>
                <a:latin typeface="Times New Roman" panose="02020603050405020304" pitchFamily="18" charset="0"/>
                <a:ea typeface="Times New Roman" panose="02020603050405020304" pitchFamily="18" charset="0"/>
              </a:rPr>
              <a:t> - Identify the overall mission and program goals of the organization. </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Needs Statement</a:t>
            </a:r>
            <a:r>
              <a:rPr lang="en-US" sz="1800" dirty="0">
                <a:effectLst/>
                <a:latin typeface="Times New Roman" panose="02020603050405020304" pitchFamily="18" charset="0"/>
                <a:ea typeface="Times New Roman" panose="02020603050405020304" pitchFamily="18" charset="0"/>
              </a:rPr>
              <a:t> - Identify and document the deficiencies to be addressed by the proposed project. </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Briefly describe the use of funding requested</a:t>
            </a:r>
            <a:r>
              <a:rPr lang="en-US" sz="1800" b="1"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 How will the funds be spent in order to achieve the expected benefit?  </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Objectives, Outcomes and Indicators </a:t>
            </a:r>
            <a:r>
              <a:rPr lang="en-US" sz="1800" dirty="0">
                <a:effectLst/>
                <a:latin typeface="Times New Roman" panose="02020603050405020304" pitchFamily="18" charset="0"/>
                <a:ea typeface="Times New Roman" panose="02020603050405020304" pitchFamily="18" charset="0"/>
              </a:rPr>
              <a:t>- Identify how the proposed project will resolve the deficiency(s) identified in the needs statement and clearly establish measurable benchmarks and activities for success. </a:t>
            </a:r>
          </a:p>
          <a:p>
            <a:pPr marL="342900" indent="-342900" algn="just">
              <a:spcBef>
                <a:spcPts val="0"/>
              </a:spcBef>
              <a:buFont typeface="+mj-lt"/>
              <a:buAutoNum type="alphaLcParenR"/>
              <a:tabLst>
                <a:tab pos="457200" algn="l"/>
                <a:tab pos="731520" algn="l"/>
                <a:tab pos="1005840" algn="l"/>
                <a:tab pos="2926080" algn="l"/>
              </a:tabLst>
            </a:pPr>
            <a:r>
              <a:rPr lang="en-US" sz="1800" dirty="0">
                <a:effectLst/>
                <a:latin typeface="Times New Roman" panose="02020603050405020304" pitchFamily="18" charset="0"/>
                <a:ea typeface="Times New Roman" panose="02020603050405020304" pitchFamily="18" charset="0"/>
              </a:rPr>
              <a:t>Will the proposed project address one of the</a:t>
            </a:r>
            <a:r>
              <a:rPr lang="en-US" sz="1800" b="1" dirty="0">
                <a:effectLst/>
                <a:latin typeface="Times New Roman" panose="02020603050405020304" pitchFamily="18" charset="0"/>
                <a:ea typeface="Times New Roman" panose="02020603050405020304" pitchFamily="18" charset="0"/>
              </a:rPr>
              <a:t> City’s funding priorities and Goals and Objectives of the 5-Year Consolidated Plan? </a:t>
            </a:r>
            <a:r>
              <a:rPr lang="en-US" sz="1800" dirty="0">
                <a:effectLst/>
                <a:latin typeface="Times New Roman" panose="02020603050405020304" pitchFamily="18" charset="0"/>
                <a:ea typeface="Times New Roman" panose="02020603050405020304" pitchFamily="18" charset="0"/>
              </a:rPr>
              <a:t>If yes, how? </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Description of Performance Measurement</a:t>
            </a:r>
            <a:r>
              <a:rPr lang="en-US" sz="1800" dirty="0">
                <a:effectLst/>
                <a:latin typeface="Times New Roman" panose="02020603050405020304" pitchFamily="18" charset="0"/>
                <a:ea typeface="Times New Roman" panose="02020603050405020304" pitchFamily="18" charset="0"/>
              </a:rPr>
              <a:t>: - Describe the system or systems that are in place or that will be utilized to determine whether or not the proposed project is achieving the established outcomes.  How will you measure your successes or failures? How will you determine the overall success of the proposed project?   </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Activities &amp; Methodology</a:t>
            </a:r>
            <a:r>
              <a:rPr lang="en-US" sz="1800" dirty="0">
                <a:effectLst/>
                <a:latin typeface="Times New Roman" panose="02020603050405020304" pitchFamily="18" charset="0"/>
                <a:ea typeface="Times New Roman" panose="02020603050405020304" pitchFamily="18" charset="0"/>
              </a:rPr>
              <a:t> - Specify tasks/activities to be undertaken to accomplish the objectives and explain how the activities will be implemented.  Narrative should address only those activities necessary to implement the proposed objectives requested in this application and should establish a clear correlation between your stated objectives and the agency program goals. </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Schedule</a:t>
            </a:r>
            <a:r>
              <a:rPr lang="en-US" sz="1800" u="sng"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 Provide a realistic time frame for each identified activity with estimated completion dates. </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Evaluation Plan</a:t>
            </a:r>
            <a:r>
              <a:rPr lang="en-US" sz="1800" dirty="0">
                <a:effectLst/>
                <a:latin typeface="Times New Roman" panose="02020603050405020304" pitchFamily="18" charset="0"/>
                <a:ea typeface="Times New Roman" panose="02020603050405020304" pitchFamily="18" charset="0"/>
              </a:rPr>
              <a:t> - Outline the procedures that will be used to measure how well the project meets its identified objectives.</a:t>
            </a:r>
          </a:p>
          <a:p>
            <a:pPr marL="342900" indent="-342900" algn="just">
              <a:spcBef>
                <a:spcPts val="0"/>
              </a:spcBef>
              <a:buFont typeface="+mj-lt"/>
              <a:buAutoNum type="alphaLcParenR"/>
              <a:tabLst>
                <a:tab pos="457200" algn="l"/>
                <a:tab pos="731520" algn="l"/>
                <a:tab pos="1005840" algn="l"/>
                <a:tab pos="2926080" algn="l"/>
              </a:tabLst>
            </a:pPr>
            <a:r>
              <a:rPr lang="en-US" sz="1800" b="1" u="sng" dirty="0">
                <a:effectLst/>
                <a:latin typeface="Times New Roman" panose="02020603050405020304" pitchFamily="18" charset="0"/>
                <a:ea typeface="Times New Roman" panose="02020603050405020304" pitchFamily="18" charset="0"/>
              </a:rPr>
              <a:t>Continuation Plan</a:t>
            </a:r>
            <a:r>
              <a:rPr lang="en-US" sz="1800" dirty="0">
                <a:effectLst/>
                <a:latin typeface="Times New Roman" panose="02020603050405020304" pitchFamily="18" charset="0"/>
                <a:ea typeface="Times New Roman" panose="02020603050405020304" pitchFamily="18" charset="0"/>
              </a:rPr>
              <a:t> - Explain how the proposed project will continue after the requested funding ends.  What are the proposed long-term changes or benefits?  Will the activity be monitored after completion?</a:t>
            </a:r>
            <a:endParaRPr lang="en-US" dirty="0"/>
          </a:p>
        </p:txBody>
      </p:sp>
      <p:sp>
        <p:nvSpPr>
          <p:cNvPr id="4" name="Slide Number Placeholder 3">
            <a:extLst>
              <a:ext uri="{FF2B5EF4-FFF2-40B4-BE49-F238E27FC236}">
                <a16:creationId xmlns:a16="http://schemas.microsoft.com/office/drawing/2014/main" id="{4DED4307-46B3-4825-8B1A-84A3FF20B999}"/>
              </a:ext>
            </a:extLst>
          </p:cNvPr>
          <p:cNvSpPr>
            <a:spLocks noGrp="1"/>
          </p:cNvSpPr>
          <p:nvPr>
            <p:ph type="sldNum" sz="quarter" idx="2"/>
          </p:nvPr>
        </p:nvSpPr>
        <p:spPr/>
        <p:txBody>
          <a:bodyPr/>
          <a:lstStyle/>
          <a:p>
            <a:fld id="{86CB4B4D-7CA3-9044-876B-883B54F8677D}" type="slidenum">
              <a:rPr lang="en-US" smtClean="0"/>
              <a:t>23</a:t>
            </a:fld>
            <a:endParaRPr lang="en-US"/>
          </a:p>
        </p:txBody>
      </p:sp>
    </p:spTree>
    <p:extLst>
      <p:ext uri="{BB962C8B-B14F-4D97-AF65-F5344CB8AC3E}">
        <p14:creationId xmlns:p14="http://schemas.microsoft.com/office/powerpoint/2010/main" val="1629535102"/>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51C7-2994-4AE5-B4DD-8B4F7F1E10E0}"/>
              </a:ext>
            </a:extLst>
          </p:cNvPr>
          <p:cNvSpPr>
            <a:spLocks noGrp="1"/>
          </p:cNvSpPr>
          <p:nvPr>
            <p:ph type="title"/>
          </p:nvPr>
        </p:nvSpPr>
        <p:spPr/>
        <p:txBody>
          <a:bodyPr>
            <a:normAutofit fontScale="90000"/>
          </a:bodyPr>
          <a:lstStyle/>
          <a:p>
            <a:r>
              <a:rPr lang="en-US" dirty="0"/>
              <a:t>Performance indicators section</a:t>
            </a:r>
          </a:p>
        </p:txBody>
      </p:sp>
      <p:sp>
        <p:nvSpPr>
          <p:cNvPr id="3" name="Text Placeholder 2">
            <a:extLst>
              <a:ext uri="{FF2B5EF4-FFF2-40B4-BE49-F238E27FC236}">
                <a16:creationId xmlns:a16="http://schemas.microsoft.com/office/drawing/2014/main" id="{1AC76CA6-A6D9-4249-B3C8-9BC73CFBBAED}"/>
              </a:ext>
            </a:extLst>
          </p:cNvPr>
          <p:cNvSpPr>
            <a:spLocks noGrp="1"/>
          </p:cNvSpPr>
          <p:nvPr>
            <p:ph type="body" sz="quarter" idx="1"/>
          </p:nvPr>
        </p:nvSpPr>
        <p:spPr>
          <a:xfrm>
            <a:off x="1581911" y="2638044"/>
            <a:ext cx="8725064" cy="3101982"/>
          </a:xfrm>
        </p:spPr>
        <p:txBody>
          <a:bodyPr/>
          <a:lstStyle/>
          <a:p>
            <a:r>
              <a:rPr lang="en-US" dirty="0"/>
              <a:t>Indicate proposed number of people or households you will serve</a:t>
            </a:r>
          </a:p>
          <a:p>
            <a:r>
              <a:rPr lang="en-US" dirty="0"/>
              <a:t>Describe method of income level determination</a:t>
            </a:r>
          </a:p>
          <a:p>
            <a:r>
              <a:rPr lang="en-US" dirty="0"/>
              <a:t>Indicate percentage of clients by neighborhood</a:t>
            </a:r>
          </a:p>
          <a:p>
            <a:r>
              <a:rPr lang="en-US" dirty="0"/>
              <a:t>City will request updated performance indicators based on amount awarded</a:t>
            </a:r>
          </a:p>
          <a:p>
            <a:endParaRPr lang="en-US" dirty="0"/>
          </a:p>
        </p:txBody>
      </p:sp>
      <p:sp>
        <p:nvSpPr>
          <p:cNvPr id="4" name="Slide Number Placeholder 3">
            <a:extLst>
              <a:ext uri="{FF2B5EF4-FFF2-40B4-BE49-F238E27FC236}">
                <a16:creationId xmlns:a16="http://schemas.microsoft.com/office/drawing/2014/main" id="{1A40C52D-5314-4AE2-B973-79067469469F}"/>
              </a:ext>
            </a:extLst>
          </p:cNvPr>
          <p:cNvSpPr>
            <a:spLocks noGrp="1"/>
          </p:cNvSpPr>
          <p:nvPr>
            <p:ph type="sldNum" sz="quarter" idx="2"/>
          </p:nvPr>
        </p:nvSpPr>
        <p:spPr/>
        <p:txBody>
          <a:bodyPr/>
          <a:lstStyle/>
          <a:p>
            <a:fld id="{86CB4B4D-7CA3-9044-876B-883B54F8677D}" type="slidenum">
              <a:rPr lang="en-US" smtClean="0"/>
              <a:t>24</a:t>
            </a:fld>
            <a:endParaRPr lang="en-US"/>
          </a:p>
        </p:txBody>
      </p:sp>
    </p:spTree>
    <p:extLst>
      <p:ext uri="{BB962C8B-B14F-4D97-AF65-F5344CB8AC3E}">
        <p14:creationId xmlns:p14="http://schemas.microsoft.com/office/powerpoint/2010/main" val="36189733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a:xfrm>
            <a:off x="1118586" y="964691"/>
            <a:ext cx="9640336" cy="1188721"/>
          </a:xfrm>
        </p:spPr>
        <p:txBody>
          <a:bodyPr>
            <a:normAutofit/>
          </a:bodyPr>
          <a:lstStyle/>
          <a:p>
            <a:r>
              <a:rPr lang="en-US" dirty="0"/>
              <a:t>2020-2024 Five-Year Plan Goals</a:t>
            </a:r>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1447062" y="2328822"/>
            <a:ext cx="8780014" cy="2518385"/>
          </a:xfrm>
        </p:spPr>
        <p:txBody>
          <a:bodyPr numCol="2">
            <a:normAutofit/>
          </a:bodyPr>
          <a:lstStyle/>
          <a:p>
            <a:pPr marL="342900" marR="0" indent="-342900">
              <a:spcBef>
                <a:spcPts val="0"/>
              </a:spcBef>
              <a:spcAft>
                <a:spcPts val="0"/>
              </a:spcAft>
              <a:buFont typeface="+mj-lt"/>
              <a:buAutoNum type="arabicPeriod"/>
            </a:pPr>
            <a:r>
              <a:rPr lang="en-US" sz="1700" dirty="0">
                <a:effectLst/>
                <a:latin typeface="Futura Std Book"/>
                <a:ea typeface="Times New Roman" panose="02020603050405020304" pitchFamily="18" charset="0"/>
              </a:rPr>
              <a:t>Increase Supply of Decent &amp; Affordable Housing</a:t>
            </a: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Stabilize Neighborhoods</a:t>
            </a:r>
            <a:endParaRPr lang="en-US" sz="1700" dirty="0">
              <a:solidFill>
                <a:srgbClr val="000000"/>
              </a:solidFill>
              <a:latin typeface="Futura Std Book"/>
              <a:ea typeface="Times New Roman" panose="02020603050405020304" pitchFamily="18" charset="0"/>
            </a:endParaRP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Provide a Continuum of Housing with Supports</a:t>
            </a: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Improve Access to Homeownership</a:t>
            </a:r>
            <a:endParaRPr lang="en-US" sz="1700" dirty="0">
              <a:solidFill>
                <a:srgbClr val="000000"/>
              </a:solidFill>
              <a:latin typeface="Futura Std Book"/>
              <a:ea typeface="Times New Roman" panose="02020603050405020304" pitchFamily="18" charset="0"/>
            </a:endParaRP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Address Needs of Homeless &amp; At-Risk Populations</a:t>
            </a: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Address Community Health Issues</a:t>
            </a: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Provide Accessibility Improvements</a:t>
            </a:r>
            <a:endParaRPr lang="en-US" sz="1700" dirty="0">
              <a:solidFill>
                <a:srgbClr val="000000"/>
              </a:solidFill>
              <a:latin typeface="Futura Std Book"/>
              <a:ea typeface="Times New Roman" panose="02020603050405020304" pitchFamily="18" charset="0"/>
            </a:endParaRP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Support Neighborhood Revitalization</a:t>
            </a: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Provide Public Service Programming </a:t>
            </a: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Promote Education and Economic Development</a:t>
            </a:r>
          </a:p>
          <a:p>
            <a:pPr marL="342900" marR="0" indent="-342900">
              <a:spcBef>
                <a:spcPts val="0"/>
              </a:spcBef>
              <a:spcAft>
                <a:spcPts val="0"/>
              </a:spcAft>
              <a:buFont typeface="+mj-lt"/>
              <a:buAutoNum type="arabicPeriod"/>
            </a:pPr>
            <a:r>
              <a:rPr lang="en-US" sz="1700" dirty="0">
                <a:solidFill>
                  <a:srgbClr val="000000"/>
                </a:solidFill>
                <a:effectLst/>
                <a:latin typeface="Futura Std Book"/>
                <a:ea typeface="Times New Roman" panose="02020603050405020304" pitchFamily="18" charset="0"/>
              </a:rPr>
              <a:t>Provide Administrative Support </a:t>
            </a:r>
            <a:r>
              <a:rPr lang="en-US" sz="1700" i="1" dirty="0">
                <a:solidFill>
                  <a:srgbClr val="000000"/>
                </a:solidFill>
                <a:effectLst/>
                <a:latin typeface="Futura Std Book"/>
                <a:ea typeface="Times New Roman" panose="02020603050405020304" pitchFamily="18" charset="0"/>
              </a:rPr>
              <a:t>(</a:t>
            </a:r>
            <a:r>
              <a:rPr lang="en-US" sz="1700" b="1" i="1" u="sng" dirty="0">
                <a:solidFill>
                  <a:srgbClr val="000000"/>
                </a:solidFill>
                <a:effectLst/>
                <a:latin typeface="Futura Std Book"/>
                <a:ea typeface="Times New Roman" panose="02020603050405020304" pitchFamily="18" charset="0"/>
              </a:rPr>
              <a:t>City use only</a:t>
            </a:r>
            <a:r>
              <a:rPr lang="en-US" sz="1700" b="1" i="1" dirty="0">
                <a:solidFill>
                  <a:srgbClr val="000000"/>
                </a:solidFill>
                <a:effectLst/>
                <a:latin typeface="Futura Std Book"/>
                <a:ea typeface="Times New Roman" panose="02020603050405020304" pitchFamily="18" charset="0"/>
              </a:rPr>
              <a:t>)</a:t>
            </a:r>
            <a:endParaRPr lang="en-US" sz="1700" b="1" dirty="0">
              <a:effectLst/>
              <a:latin typeface="Futura Std Book"/>
              <a:ea typeface="Times New Roman" panose="02020603050405020304" pitchFamily="18" charset="0"/>
            </a:endParaRPr>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25</a:t>
            </a:fld>
            <a:endParaRPr lang="en-US"/>
          </a:p>
        </p:txBody>
      </p:sp>
      <p:sp>
        <p:nvSpPr>
          <p:cNvPr id="5" name="TextBox 4">
            <a:extLst>
              <a:ext uri="{FF2B5EF4-FFF2-40B4-BE49-F238E27FC236}">
                <a16:creationId xmlns:a16="http://schemas.microsoft.com/office/drawing/2014/main" id="{2115A379-481F-4236-BBD4-82A366F5E303}"/>
              </a:ext>
            </a:extLst>
          </p:cNvPr>
          <p:cNvSpPr txBox="1"/>
          <p:nvPr/>
        </p:nvSpPr>
        <p:spPr>
          <a:xfrm>
            <a:off x="1748900" y="5557421"/>
            <a:ext cx="7945515" cy="3077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Futura Std Book" panose="020B0502020204020303"/>
                <a:sym typeface="Gill Sans MT"/>
              </a:rPr>
              <a:t>Note: Detailed descriptions of each goal can be found in the appendices section</a:t>
            </a:r>
          </a:p>
        </p:txBody>
      </p:sp>
    </p:spTree>
    <p:extLst>
      <p:ext uri="{BB962C8B-B14F-4D97-AF65-F5344CB8AC3E}">
        <p14:creationId xmlns:p14="http://schemas.microsoft.com/office/powerpoint/2010/main" val="369659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DD68-9B34-4648-B8F3-FF14981D422B}"/>
              </a:ext>
            </a:extLst>
          </p:cNvPr>
          <p:cNvSpPr>
            <a:spLocks noGrp="1"/>
          </p:cNvSpPr>
          <p:nvPr>
            <p:ph type="title"/>
          </p:nvPr>
        </p:nvSpPr>
        <p:spPr/>
        <p:txBody>
          <a:bodyPr>
            <a:normAutofit fontScale="90000"/>
          </a:bodyPr>
          <a:lstStyle/>
          <a:p>
            <a:r>
              <a:rPr lang="en-US" dirty="0"/>
              <a:t>Regulatory Requirements</a:t>
            </a:r>
          </a:p>
        </p:txBody>
      </p:sp>
      <p:sp>
        <p:nvSpPr>
          <p:cNvPr id="3" name="Text Placeholder 2">
            <a:extLst>
              <a:ext uri="{FF2B5EF4-FFF2-40B4-BE49-F238E27FC236}">
                <a16:creationId xmlns:a16="http://schemas.microsoft.com/office/drawing/2014/main" id="{8410782A-6FD2-415F-8A26-610772B408E0}"/>
              </a:ext>
            </a:extLst>
          </p:cNvPr>
          <p:cNvSpPr>
            <a:spLocks noGrp="1"/>
          </p:cNvSpPr>
          <p:nvPr>
            <p:ph type="body" sz="quarter" idx="1"/>
          </p:nvPr>
        </p:nvSpPr>
        <p:spPr>
          <a:xfrm>
            <a:off x="2299317" y="2612908"/>
            <a:ext cx="7473333" cy="1097958"/>
          </a:xfrm>
        </p:spPr>
        <p:txBody>
          <a:bodyPr numCol="2">
            <a:normAutofit lnSpcReduction="10000"/>
          </a:bodyPr>
          <a:lstStyle/>
          <a:p>
            <a:pPr marL="0" marR="0">
              <a:spcBef>
                <a:spcPts val="0"/>
              </a:spcBef>
              <a:spcAft>
                <a:spcPts val="0"/>
              </a:spcAft>
            </a:pPr>
            <a:r>
              <a:rPr lang="en-US" sz="1700" dirty="0">
                <a:effectLst/>
                <a:latin typeface="Futura Std Book" panose="020B0502020204020303"/>
                <a:ea typeface="Times New Roman" panose="02020603050405020304" pitchFamily="18" charset="0"/>
              </a:rPr>
              <a:t>Lead and Asbestos</a:t>
            </a:r>
          </a:p>
          <a:p>
            <a:pPr marL="0" marR="640080">
              <a:spcBef>
                <a:spcPts val="0"/>
              </a:spcBef>
              <a:spcAft>
                <a:spcPts val="0"/>
              </a:spcAft>
            </a:pPr>
            <a:r>
              <a:rPr lang="en-US" sz="1700" dirty="0">
                <a:effectLst/>
                <a:latin typeface="Futura Std Book" panose="020B0502020204020303"/>
                <a:ea typeface="Times New Roman" panose="02020603050405020304" pitchFamily="18" charset="0"/>
              </a:rPr>
              <a:t>Davis Bacon</a:t>
            </a:r>
          </a:p>
          <a:p>
            <a:pPr marL="0" marR="640080">
              <a:spcBef>
                <a:spcPts val="0"/>
              </a:spcBef>
              <a:spcAft>
                <a:spcPts val="0"/>
              </a:spcAft>
            </a:pPr>
            <a:r>
              <a:rPr lang="en-US" sz="1700" dirty="0">
                <a:effectLst/>
                <a:latin typeface="Futura Std Book" panose="020B0502020204020303"/>
                <a:ea typeface="Times New Roman" panose="02020603050405020304" pitchFamily="18" charset="0"/>
              </a:rPr>
              <a:t>Section 3</a:t>
            </a:r>
          </a:p>
          <a:p>
            <a:pPr marL="0" marR="0">
              <a:spcBef>
                <a:spcPts val="0"/>
              </a:spcBef>
              <a:spcAft>
                <a:spcPts val="0"/>
              </a:spcAft>
            </a:pPr>
            <a:r>
              <a:rPr lang="en-US" sz="1700" dirty="0">
                <a:effectLst/>
                <a:latin typeface="Futura Std Book" panose="020B0502020204020303"/>
                <a:ea typeface="Times New Roman" panose="02020603050405020304" pitchFamily="18" charset="0"/>
              </a:rPr>
              <a:t>American with Disabilities Act </a:t>
            </a:r>
          </a:p>
          <a:p>
            <a:pPr marL="0" marR="0">
              <a:spcBef>
                <a:spcPts val="0"/>
              </a:spcBef>
              <a:spcAft>
                <a:spcPts val="0"/>
              </a:spcAft>
            </a:pPr>
            <a:r>
              <a:rPr lang="en-US" sz="1700" dirty="0">
                <a:effectLst/>
                <a:latin typeface="Futura Std Book" panose="020B0502020204020303"/>
                <a:ea typeface="Times New Roman" panose="02020603050405020304" pitchFamily="18" charset="0"/>
              </a:rPr>
              <a:t>Environmental Review</a:t>
            </a:r>
          </a:p>
          <a:p>
            <a:pPr marL="0" marR="0">
              <a:spcBef>
                <a:spcPts val="0"/>
              </a:spcBef>
              <a:spcAft>
                <a:spcPts val="0"/>
              </a:spcAft>
            </a:pPr>
            <a:r>
              <a:rPr lang="en-US" sz="1700" dirty="0">
                <a:effectLst/>
                <a:latin typeface="Futura Std Book" panose="020B0502020204020303"/>
                <a:ea typeface="Times New Roman" panose="02020603050405020304" pitchFamily="18" charset="0"/>
              </a:rPr>
              <a:t>Historic Property Impact</a:t>
            </a:r>
          </a:p>
          <a:p>
            <a:pPr marL="0" marR="0">
              <a:spcBef>
                <a:spcPts val="0"/>
              </a:spcBef>
              <a:spcAft>
                <a:spcPts val="0"/>
              </a:spcAft>
            </a:pPr>
            <a:r>
              <a:rPr lang="en-US" sz="1700" dirty="0">
                <a:effectLst/>
                <a:latin typeface="Futura Std Book" panose="020B0502020204020303"/>
                <a:ea typeface="Times New Roman" panose="02020603050405020304" pitchFamily="18" charset="0"/>
              </a:rPr>
              <a:t>City Insurance Requirements</a:t>
            </a:r>
          </a:p>
        </p:txBody>
      </p:sp>
      <p:sp>
        <p:nvSpPr>
          <p:cNvPr id="4" name="Slide Number Placeholder 3">
            <a:extLst>
              <a:ext uri="{FF2B5EF4-FFF2-40B4-BE49-F238E27FC236}">
                <a16:creationId xmlns:a16="http://schemas.microsoft.com/office/drawing/2014/main" id="{BDFC7D10-4BA5-4920-84B9-0B15008AC4E5}"/>
              </a:ext>
            </a:extLst>
          </p:cNvPr>
          <p:cNvSpPr>
            <a:spLocks noGrp="1"/>
          </p:cNvSpPr>
          <p:nvPr>
            <p:ph type="sldNum" sz="quarter" idx="2"/>
          </p:nvPr>
        </p:nvSpPr>
        <p:spPr/>
        <p:txBody>
          <a:bodyPr/>
          <a:lstStyle/>
          <a:p>
            <a:fld id="{86CB4B4D-7CA3-9044-876B-883B54F8677D}" type="slidenum">
              <a:rPr lang="en-US" smtClean="0"/>
              <a:t>26</a:t>
            </a:fld>
            <a:endParaRPr lang="en-US"/>
          </a:p>
        </p:txBody>
      </p:sp>
      <p:sp>
        <p:nvSpPr>
          <p:cNvPr id="5" name="TextBox 4">
            <a:extLst>
              <a:ext uri="{FF2B5EF4-FFF2-40B4-BE49-F238E27FC236}">
                <a16:creationId xmlns:a16="http://schemas.microsoft.com/office/drawing/2014/main" id="{487E4968-5823-47A5-AC7C-4C45BB65AC9F}"/>
              </a:ext>
            </a:extLst>
          </p:cNvPr>
          <p:cNvSpPr txBox="1"/>
          <p:nvPr/>
        </p:nvSpPr>
        <p:spPr>
          <a:xfrm>
            <a:off x="2231136" y="4101482"/>
            <a:ext cx="6992764" cy="3077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lang="en-US" sz="1400" dirty="0"/>
              <a:t>Your City Program Manager will assist with completion of regulatory requirements </a:t>
            </a:r>
            <a:endParaRPr kumimoji="0" lang="en-US" sz="1400" b="0" i="0" u="none" strike="noStrike" cap="none" spc="0" normalizeH="0" baseline="0" dirty="0">
              <a:ln>
                <a:noFill/>
              </a:ln>
              <a:solidFill>
                <a:srgbClr val="000000"/>
              </a:solidFill>
              <a:effectLst/>
              <a:uFillTx/>
              <a:latin typeface="Gill Sans MT"/>
              <a:ea typeface="Gill Sans MT"/>
              <a:cs typeface="Gill Sans MT"/>
              <a:sym typeface="Gill Sans MT"/>
            </a:endParaRPr>
          </a:p>
        </p:txBody>
      </p:sp>
    </p:spTree>
    <p:extLst>
      <p:ext uri="{BB962C8B-B14F-4D97-AF65-F5344CB8AC3E}">
        <p14:creationId xmlns:p14="http://schemas.microsoft.com/office/powerpoint/2010/main" val="218618711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844E11-3B81-45C7-A2BC-045A309666FE}"/>
              </a:ext>
            </a:extLst>
          </p:cNvPr>
          <p:cNvSpPr>
            <a:spLocks noGrp="1"/>
          </p:cNvSpPr>
          <p:nvPr>
            <p:ph type="body" sz="quarter" idx="1"/>
          </p:nvPr>
        </p:nvSpPr>
        <p:spPr>
          <a:xfrm>
            <a:off x="1371600" y="356361"/>
            <a:ext cx="9529763" cy="5943601"/>
          </a:xfrm>
        </p:spPr>
        <p:txBody>
          <a:bodyPr>
            <a:normAutofit/>
          </a:bodyPr>
          <a:lstStyle/>
          <a:p>
            <a:pPr marL="0" marR="0" lvl="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Applications must be submitted through the City’s Purchasing Portal, Bonfire.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lvl="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Applications must be </a:t>
            </a:r>
            <a:r>
              <a:rPr lang="en-US" sz="1800" b="1" dirty="0">
                <a:effectLst/>
                <a:latin typeface="Times New Roman" panose="02020603050405020304" pitchFamily="18" charset="0"/>
                <a:ea typeface="Times New Roman" panose="02020603050405020304" pitchFamily="18" charset="0"/>
              </a:rPr>
              <a:t>submitted by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u="none" strike="noStrike"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u="none" strike="noStrike"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457200" algn="just">
              <a:spcBef>
                <a:spcPts val="0"/>
              </a:spcBef>
              <a:spcAft>
                <a:spcPts val="0"/>
              </a:spcAft>
              <a:tabLst>
                <a:tab pos="457200" algn="l"/>
                <a:tab pos="731520" algn="l"/>
                <a:tab pos="1005840" algn="l"/>
                <a:tab pos="2926080" algn="l"/>
              </a:tabLs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indent="0" algn="ctr">
              <a:spcBef>
                <a:spcPts val="0"/>
              </a:spcBef>
              <a:buNone/>
              <a:tabLst>
                <a:tab pos="457200" algn="l"/>
                <a:tab pos="731520" algn="l"/>
                <a:tab pos="1005840" algn="l"/>
                <a:tab pos="2926080" algn="l"/>
              </a:tabLst>
            </a:pPr>
            <a:r>
              <a:rPr lang="en-US" sz="4400" b="1" dirty="0">
                <a:effectLst/>
                <a:latin typeface="Times New Roman" panose="02020603050405020304" pitchFamily="18" charset="0"/>
                <a:ea typeface="Times New Roman" panose="02020603050405020304" pitchFamily="18" charset="0"/>
              </a:rPr>
              <a:t>Wednesday, January 11, 2023</a:t>
            </a:r>
            <a:endParaRPr lang="en-US" sz="4400" dirty="0">
              <a:effectLst/>
              <a:latin typeface="Times New Roman" panose="02020603050405020304" pitchFamily="18" charset="0"/>
              <a:ea typeface="Times New Roman" panose="02020603050405020304" pitchFamily="18" charset="0"/>
            </a:endParaRPr>
          </a:p>
          <a:p>
            <a:pPr marL="0" indent="0" algn="ctr">
              <a:spcBef>
                <a:spcPts val="0"/>
              </a:spcBef>
              <a:buNone/>
              <a:tabLst>
                <a:tab pos="457200" algn="l"/>
                <a:tab pos="731520" algn="l"/>
                <a:tab pos="1005840" algn="l"/>
                <a:tab pos="2926080" algn="l"/>
              </a:tabLst>
            </a:pPr>
            <a:r>
              <a:rPr lang="en-US" sz="4400" b="1" dirty="0">
                <a:effectLst/>
                <a:latin typeface="Times New Roman" panose="02020603050405020304" pitchFamily="18" charset="0"/>
                <a:ea typeface="Times New Roman" panose="02020603050405020304" pitchFamily="18" charset="0"/>
              </a:rPr>
              <a:t>by 5:00 p.m.</a:t>
            </a:r>
            <a:endParaRPr lang="en-US" sz="1800" dirty="0">
              <a:effectLst/>
              <a:latin typeface="Times New Roman" panose="02020603050405020304" pitchFamily="18" charset="0"/>
              <a:ea typeface="Times New Roman" panose="02020603050405020304" pitchFamily="18" charset="0"/>
            </a:endParaRPr>
          </a:p>
          <a:p>
            <a:pPr marL="0" indent="0" algn="ctr">
              <a:spcBef>
                <a:spcPts val="0"/>
              </a:spcBef>
              <a:buNone/>
              <a:tabLst>
                <a:tab pos="457200" algn="l"/>
                <a:tab pos="731520" algn="l"/>
                <a:tab pos="1005840" algn="l"/>
                <a:tab pos="2926080" algn="l"/>
              </a:tabLs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indent="0" algn="ctr">
              <a:spcBef>
                <a:spcPts val="0"/>
              </a:spcBef>
              <a:buNone/>
              <a:tabLst>
                <a:tab pos="457200" algn="l"/>
                <a:tab pos="731520" algn="l"/>
                <a:tab pos="1005840" algn="l"/>
                <a:tab pos="2926080" algn="l"/>
              </a:tabLst>
            </a:pPr>
            <a:r>
              <a:rPr lang="en-US" sz="1800" b="1" dirty="0">
                <a:effectLst/>
                <a:latin typeface="Times New Roman" panose="02020603050405020304" pitchFamily="18" charset="0"/>
                <a:ea typeface="Times New Roman" panose="02020603050405020304" pitchFamily="18" charset="0"/>
              </a:rPr>
              <a:t>	Late applications will </a:t>
            </a:r>
            <a:r>
              <a:rPr lang="en-US" sz="1800" b="1" u="sng" dirty="0">
                <a:effectLst/>
                <a:latin typeface="Times New Roman" panose="02020603050405020304" pitchFamily="18" charset="0"/>
                <a:ea typeface="Times New Roman" panose="02020603050405020304" pitchFamily="18" charset="0"/>
              </a:rPr>
              <a:t>not</a:t>
            </a:r>
            <a:r>
              <a:rPr lang="en-US" sz="1800" b="1" dirty="0">
                <a:effectLst/>
                <a:latin typeface="Times New Roman" panose="02020603050405020304" pitchFamily="18" charset="0"/>
                <a:ea typeface="Times New Roman" panose="02020603050405020304" pitchFamily="18" charset="0"/>
              </a:rPr>
              <a:t> be accepted by </a:t>
            </a:r>
            <a:endParaRPr lang="en-US" sz="1800" dirty="0">
              <a:effectLst/>
              <a:latin typeface="Times New Roman" panose="02020603050405020304" pitchFamily="18" charset="0"/>
              <a:ea typeface="Times New Roman" panose="02020603050405020304" pitchFamily="18" charset="0"/>
            </a:endParaRPr>
          </a:p>
          <a:p>
            <a:pPr marL="0" indent="0" algn="ctr">
              <a:spcBef>
                <a:spcPts val="0"/>
              </a:spcBef>
              <a:buNone/>
              <a:tabLst>
                <a:tab pos="457200" algn="l"/>
                <a:tab pos="731520" algn="l"/>
                <a:tab pos="1005840" algn="l"/>
                <a:tab pos="2926080" algn="l"/>
              </a:tabLst>
            </a:pPr>
            <a:r>
              <a:rPr lang="en-US" sz="1800" b="1" dirty="0">
                <a:effectLst/>
                <a:latin typeface="Times New Roman" panose="02020603050405020304" pitchFamily="18" charset="0"/>
                <a:ea typeface="Times New Roman" panose="02020603050405020304" pitchFamily="18" charset="0"/>
              </a:rPr>
              <a:t>Management and Budget.</a:t>
            </a:r>
          </a:p>
          <a:p>
            <a:pPr marL="0" indent="0" algn="ctr">
              <a:spcBef>
                <a:spcPts val="0"/>
              </a:spcBef>
              <a:buNone/>
              <a:tabLst>
                <a:tab pos="457200" algn="l"/>
                <a:tab pos="731520" algn="l"/>
                <a:tab pos="1005840" algn="l"/>
                <a:tab pos="2926080" algn="l"/>
              </a:tabLst>
            </a:pPr>
            <a:endParaRPr lang="en-US" b="1" dirty="0">
              <a:latin typeface="Times New Roman" panose="02020603050405020304" pitchFamily="18" charset="0"/>
              <a:ea typeface="Times New Roman" panose="02020603050405020304" pitchFamily="18" charset="0"/>
            </a:endParaRPr>
          </a:p>
          <a:p>
            <a:pPr marL="0" indent="0" algn="just">
              <a:spcBef>
                <a:spcPts val="0"/>
              </a:spcBef>
              <a:buNone/>
              <a:tabLst>
                <a:tab pos="457200" algn="l"/>
                <a:tab pos="731520" algn="l"/>
                <a:tab pos="1005840" algn="l"/>
                <a:tab pos="2926080" algn="l"/>
              </a:tabLs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indent="0" algn="just">
              <a:spcBef>
                <a:spcPts val="0"/>
              </a:spcBef>
              <a:buNone/>
              <a:tabLst>
                <a:tab pos="2926080" algn="l"/>
                <a:tab pos="228600" algn="l"/>
                <a:tab pos="2926080" algn="l"/>
              </a:tabLst>
            </a:pPr>
            <a:r>
              <a:rPr lang="en-US" sz="18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APPLICATIONS ARE AVAILABLE ONLINE AT:</a:t>
            </a:r>
          </a:p>
          <a:p>
            <a:pPr marL="0" indent="0" algn="just">
              <a:spcBef>
                <a:spcPts val="0"/>
              </a:spcBef>
              <a:buNone/>
              <a:tabLst>
                <a:tab pos="2926080" algn="l"/>
                <a:tab pos="228600" algn="l"/>
                <a:tab pos="2926080" algn="l"/>
              </a:tabLst>
            </a:pPr>
            <a:endParaRPr lang="en-US" sz="18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Bef>
                <a:spcPts val="0"/>
              </a:spcBef>
              <a:buNone/>
              <a:tabLst>
                <a:tab pos="2926080" algn="l"/>
                <a:tab pos="228600" algn="l"/>
                <a:tab pos="2926080" algn="l"/>
              </a:tabLst>
            </a:pPr>
            <a:r>
              <a:rPr lang="en-US" sz="18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https://newhavenct.bonfirehub.com/opportunities/80812</a:t>
            </a:r>
            <a:endParaRPr lang="en-US" sz="18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Bef>
                <a:spcPts val="0"/>
              </a:spcBef>
              <a:buNone/>
              <a:tabLst>
                <a:tab pos="2926080" algn="l"/>
                <a:tab pos="228600" algn="l"/>
                <a:tab pos="2926080" algn="l"/>
              </a:tabLst>
            </a:pPr>
            <a:endParaRPr lang="en-US" dirty="0"/>
          </a:p>
        </p:txBody>
      </p:sp>
      <p:sp>
        <p:nvSpPr>
          <p:cNvPr id="4" name="Slide Number Placeholder 3">
            <a:extLst>
              <a:ext uri="{FF2B5EF4-FFF2-40B4-BE49-F238E27FC236}">
                <a16:creationId xmlns:a16="http://schemas.microsoft.com/office/drawing/2014/main" id="{DF2C2774-354D-49D2-A298-EF01D4F6A2E6}"/>
              </a:ext>
            </a:extLst>
          </p:cNvPr>
          <p:cNvSpPr>
            <a:spLocks noGrp="1"/>
          </p:cNvSpPr>
          <p:nvPr>
            <p:ph type="sldNum" sz="quarter" idx="2"/>
          </p:nvPr>
        </p:nvSpPr>
        <p:spPr/>
        <p:txBody>
          <a:bodyPr/>
          <a:lstStyle/>
          <a:p>
            <a:fld id="{86CB4B4D-7CA3-9044-876B-883B54F8677D}" type="slidenum">
              <a:rPr lang="en-US" smtClean="0"/>
              <a:t>27</a:t>
            </a:fld>
            <a:endParaRPr lang="en-US"/>
          </a:p>
        </p:txBody>
      </p:sp>
    </p:spTree>
    <p:extLst>
      <p:ext uri="{BB962C8B-B14F-4D97-AF65-F5344CB8AC3E}">
        <p14:creationId xmlns:p14="http://schemas.microsoft.com/office/powerpoint/2010/main" val="3714263513"/>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5E8A4-AA2E-408D-B521-91D4F0C58E47}"/>
              </a:ext>
            </a:extLst>
          </p:cNvPr>
          <p:cNvSpPr>
            <a:spLocks noGrp="1"/>
          </p:cNvSpPr>
          <p:nvPr>
            <p:ph type="title"/>
          </p:nvPr>
        </p:nvSpPr>
        <p:spPr/>
        <p:txBody>
          <a:bodyPr>
            <a:normAutofit fontScale="90000"/>
          </a:bodyPr>
          <a:lstStyle/>
          <a:p>
            <a:r>
              <a:rPr lang="en-US" dirty="0"/>
              <a:t>Application Review and Approval Timeline</a:t>
            </a:r>
          </a:p>
        </p:txBody>
      </p:sp>
      <p:sp>
        <p:nvSpPr>
          <p:cNvPr id="3" name="Text Placeholder 2">
            <a:extLst>
              <a:ext uri="{FF2B5EF4-FFF2-40B4-BE49-F238E27FC236}">
                <a16:creationId xmlns:a16="http://schemas.microsoft.com/office/drawing/2014/main" id="{9B3ADF91-ABA4-444D-9722-D9D1E9652E57}"/>
              </a:ext>
            </a:extLst>
          </p:cNvPr>
          <p:cNvSpPr>
            <a:spLocks noGrp="1"/>
          </p:cNvSpPr>
          <p:nvPr>
            <p:ph type="body" sz="quarter" idx="1"/>
          </p:nvPr>
        </p:nvSpPr>
        <p:spPr>
          <a:xfrm>
            <a:off x="1331650" y="2153412"/>
            <a:ext cx="8966447" cy="4238510"/>
          </a:xfrm>
        </p:spPr>
        <p:txBody>
          <a:bodyPr>
            <a:normAutofit/>
          </a:bodyPr>
          <a:lstStyle/>
          <a:p>
            <a:pPr marL="514350" indent="-285750">
              <a:spcBef>
                <a:spcPts val="0"/>
              </a:spcBef>
            </a:pPr>
            <a:r>
              <a:rPr lang="en-US" sz="1800" dirty="0">
                <a:effectLst/>
                <a:latin typeface="Times New Roman" panose="02020603050405020304" pitchFamily="18" charset="0"/>
                <a:ea typeface="Times New Roman" panose="02020603050405020304" pitchFamily="18" charset="0"/>
              </a:rPr>
              <a:t>Application Due Date: January 11</a:t>
            </a:r>
            <a:r>
              <a:rPr lang="en-US" sz="1800" baseline="30000" dirty="0">
                <a:effectLst/>
                <a:latin typeface="Times New Roman" panose="02020603050405020304" pitchFamily="18" charset="0"/>
                <a:ea typeface="Times New Roman" panose="02020603050405020304" pitchFamily="18" charset="0"/>
              </a:rPr>
              <a:t>th</a:t>
            </a:r>
            <a:r>
              <a:rPr lang="en-US" sz="1800" dirty="0">
                <a:effectLst/>
                <a:latin typeface="Times New Roman" panose="02020603050405020304" pitchFamily="18" charset="0"/>
                <a:ea typeface="Times New Roman" panose="02020603050405020304" pitchFamily="18" charset="0"/>
              </a:rPr>
              <a:t> by 5:00pm, submitted through Bonfire Portal. Late applications will not be accepted by Management and Budget.</a:t>
            </a:r>
          </a:p>
          <a:p>
            <a:pPr marL="514350" indent="-285750">
              <a:spcBef>
                <a:spcPts val="0"/>
              </a:spcBef>
            </a:pPr>
            <a:r>
              <a:rPr lang="en-US" sz="1800" dirty="0">
                <a:effectLst/>
                <a:latin typeface="Times New Roman" panose="02020603050405020304" pitchFamily="18" charset="0"/>
                <a:ea typeface="Times New Roman" panose="02020603050405020304" pitchFamily="18" charset="0"/>
              </a:rPr>
              <a:t>January–Application Review for Completeness and Eligibility.</a:t>
            </a:r>
          </a:p>
          <a:p>
            <a:pPr marL="514350" indent="-285750">
              <a:spcBef>
                <a:spcPts val="0"/>
              </a:spcBef>
            </a:pPr>
            <a:r>
              <a:rPr lang="en-US" sz="1800" dirty="0">
                <a:effectLst/>
                <a:latin typeface="Times New Roman" panose="02020603050405020304" pitchFamily="18" charset="0"/>
                <a:ea typeface="Times New Roman" panose="02020603050405020304" pitchFamily="18" charset="0"/>
              </a:rPr>
              <a:t>Application descriptions, beneficiary data and funding requests are compiled.</a:t>
            </a:r>
          </a:p>
          <a:p>
            <a:pPr marL="514350" indent="-285750">
              <a:spcBef>
                <a:spcPts val="0"/>
              </a:spcBef>
            </a:pPr>
            <a:r>
              <a:rPr lang="en-US" sz="1800" dirty="0">
                <a:effectLst/>
                <a:latin typeface="Times New Roman" panose="02020603050405020304" pitchFamily="18" charset="0"/>
                <a:ea typeface="Times New Roman" panose="02020603050405020304" pitchFamily="18" charset="0"/>
              </a:rPr>
              <a:t>February – City Administration prepares funding recommendations for submission to the Board of Alders for review and approval.</a:t>
            </a:r>
          </a:p>
          <a:p>
            <a:pPr marL="514350" indent="-285750">
              <a:spcBef>
                <a:spcPts val="0"/>
              </a:spcBef>
            </a:pPr>
            <a:r>
              <a:rPr lang="en-US" sz="1800" dirty="0">
                <a:effectLst/>
                <a:latin typeface="Times New Roman" panose="02020603050405020304" pitchFamily="18" charset="0"/>
                <a:ea typeface="Times New Roman" panose="02020603050405020304" pitchFamily="18" charset="0"/>
              </a:rPr>
              <a:t>March\April – Aldermanic Committees hold public hearings on the Consolidated Plan and hear testimony from potential funding recipients and deliberate funding recommendations.</a:t>
            </a:r>
          </a:p>
          <a:p>
            <a:pPr marL="514350" indent="-285750">
              <a:spcBef>
                <a:spcPts val="0"/>
              </a:spcBef>
            </a:pPr>
            <a:r>
              <a:rPr lang="en-US" sz="1800" dirty="0">
                <a:effectLst/>
                <a:latin typeface="Times New Roman" panose="02020603050405020304" pitchFamily="18" charset="0"/>
                <a:ea typeface="Times New Roman" panose="02020603050405020304" pitchFamily="18" charset="0"/>
              </a:rPr>
              <a:t>May\June – Alders Approve Consolidated Plan.</a:t>
            </a:r>
          </a:p>
          <a:p>
            <a:pPr marL="514350" indent="-285750">
              <a:spcBef>
                <a:spcPts val="0"/>
              </a:spcBef>
            </a:pPr>
            <a:r>
              <a:rPr lang="en-US" sz="1800" dirty="0">
                <a:effectLst/>
                <a:latin typeface="Times New Roman" panose="02020603050405020304" pitchFamily="18" charset="0"/>
                <a:ea typeface="Times New Roman" panose="02020603050405020304" pitchFamily="18" charset="0"/>
              </a:rPr>
              <a:t>After BOA approval, City staff prepare the Annual Action Plan for submission to HUD.</a:t>
            </a:r>
          </a:p>
          <a:p>
            <a:pPr marL="514350" indent="-285750">
              <a:spcBef>
                <a:spcPts val="0"/>
              </a:spcBef>
            </a:pPr>
            <a:r>
              <a:rPr lang="en-US" sz="1800" dirty="0">
                <a:effectLst/>
                <a:latin typeface="Times New Roman" panose="02020603050405020304" pitchFamily="18" charset="0"/>
                <a:ea typeface="Times New Roman" panose="02020603050405020304" pitchFamily="18" charset="0"/>
              </a:rPr>
              <a:t>June 15</a:t>
            </a:r>
            <a:r>
              <a:rPr lang="en-US" sz="1800" baseline="30000" dirty="0">
                <a:effectLst/>
                <a:latin typeface="Times New Roman" panose="02020603050405020304" pitchFamily="18" charset="0"/>
                <a:ea typeface="Times New Roman" panose="02020603050405020304" pitchFamily="18" charset="0"/>
              </a:rPr>
              <a:t>th</a:t>
            </a:r>
            <a:r>
              <a:rPr lang="en-US" sz="1800" dirty="0">
                <a:effectLst/>
                <a:latin typeface="Times New Roman" panose="02020603050405020304" pitchFamily="18" charset="0"/>
                <a:ea typeface="Times New Roman" panose="02020603050405020304" pitchFamily="18" charset="0"/>
              </a:rPr>
              <a:t> – Submission of Annual Action Plan to HUD. </a:t>
            </a:r>
          </a:p>
          <a:p>
            <a:pPr marL="514350" indent="-285750">
              <a:spcBef>
                <a:spcPts val="0"/>
              </a:spcBef>
            </a:pPr>
            <a:endParaRPr lang="en-US" dirty="0">
              <a:latin typeface="Times New Roman" panose="02020603050405020304" pitchFamily="18" charset="0"/>
            </a:endParaRPr>
          </a:p>
          <a:p>
            <a:pPr indent="0">
              <a:spcBef>
                <a:spcPts val="0"/>
              </a:spcBef>
              <a:buNone/>
            </a:pPr>
            <a:r>
              <a:rPr lang="en-US" dirty="0">
                <a:latin typeface="Times New Roman" panose="02020603050405020304" pitchFamily="18" charset="0"/>
              </a:rPr>
              <a:t>Note: Schedule subject to change</a:t>
            </a:r>
            <a:endParaRPr lang="en-US" dirty="0"/>
          </a:p>
        </p:txBody>
      </p:sp>
      <p:sp>
        <p:nvSpPr>
          <p:cNvPr id="4" name="Slide Number Placeholder 3">
            <a:extLst>
              <a:ext uri="{FF2B5EF4-FFF2-40B4-BE49-F238E27FC236}">
                <a16:creationId xmlns:a16="http://schemas.microsoft.com/office/drawing/2014/main" id="{BDB4365B-601A-4191-8594-426E60E23B73}"/>
              </a:ext>
            </a:extLst>
          </p:cNvPr>
          <p:cNvSpPr>
            <a:spLocks noGrp="1"/>
          </p:cNvSpPr>
          <p:nvPr>
            <p:ph type="sldNum" sz="quarter" idx="2"/>
          </p:nvPr>
        </p:nvSpPr>
        <p:spPr/>
        <p:txBody>
          <a:bodyPr/>
          <a:lstStyle/>
          <a:p>
            <a:fld id="{86CB4B4D-7CA3-9044-876B-883B54F8677D}" type="slidenum">
              <a:rPr lang="en-US" smtClean="0"/>
              <a:t>28</a:t>
            </a:fld>
            <a:endParaRPr lang="en-US"/>
          </a:p>
        </p:txBody>
      </p:sp>
    </p:spTree>
    <p:extLst>
      <p:ext uri="{BB962C8B-B14F-4D97-AF65-F5344CB8AC3E}">
        <p14:creationId xmlns:p14="http://schemas.microsoft.com/office/powerpoint/2010/main" val="1523590584"/>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3784-FE7F-4351-8EF1-50015355928C}"/>
              </a:ext>
            </a:extLst>
          </p:cNvPr>
          <p:cNvSpPr>
            <a:spLocks noGrp="1"/>
          </p:cNvSpPr>
          <p:nvPr>
            <p:ph type="title"/>
          </p:nvPr>
        </p:nvSpPr>
        <p:spPr/>
        <p:txBody>
          <a:bodyPr/>
          <a:lstStyle/>
          <a:p>
            <a:r>
              <a:rPr lang="en-US" dirty="0"/>
              <a:t>Important items</a:t>
            </a:r>
          </a:p>
        </p:txBody>
      </p:sp>
      <p:sp>
        <p:nvSpPr>
          <p:cNvPr id="3" name="Text Placeholder 2">
            <a:extLst>
              <a:ext uri="{FF2B5EF4-FFF2-40B4-BE49-F238E27FC236}">
                <a16:creationId xmlns:a16="http://schemas.microsoft.com/office/drawing/2014/main" id="{EB76E5C3-500D-472F-A672-7DEE70B8C9EA}"/>
              </a:ext>
            </a:extLst>
          </p:cNvPr>
          <p:cNvSpPr>
            <a:spLocks noGrp="1"/>
          </p:cNvSpPr>
          <p:nvPr>
            <p:ph type="body" sz="quarter" idx="1"/>
          </p:nvPr>
        </p:nvSpPr>
        <p:spPr>
          <a:xfrm>
            <a:off x="1581911" y="2237173"/>
            <a:ext cx="9373134" cy="4181381"/>
          </a:xfrm>
        </p:spPr>
        <p:txBody>
          <a:bodyPr>
            <a:normAutofit fontScale="92500" lnSpcReduction="20000"/>
          </a:bodyPr>
          <a:lstStyle/>
          <a:p>
            <a:r>
              <a:rPr lang="en-US" dirty="0"/>
              <a:t>Davis Bacon\Prevailing wages when bidding construction projects</a:t>
            </a:r>
          </a:p>
          <a:p>
            <a:r>
              <a:rPr lang="en-US" dirty="0"/>
              <a:t>Shovel ready projects will be a priority</a:t>
            </a:r>
          </a:p>
          <a:p>
            <a:r>
              <a:rPr lang="en-US" dirty="0"/>
              <a:t>Environmental Reviews\Historic Properties</a:t>
            </a:r>
          </a:p>
          <a:p>
            <a:pPr lvl="1"/>
            <a:r>
              <a:rPr lang="en-US" dirty="0"/>
              <a:t>Any structure over 50 years old is considered historic</a:t>
            </a:r>
          </a:p>
          <a:p>
            <a:r>
              <a:rPr lang="en-US" dirty="0"/>
              <a:t>Must demonstrate low\moderate income benefit (people or households)</a:t>
            </a:r>
          </a:p>
          <a:p>
            <a:r>
              <a:rPr lang="en-US" dirty="0"/>
              <a:t>Identify a national objective</a:t>
            </a:r>
          </a:p>
          <a:p>
            <a:r>
              <a:rPr lang="en-US" dirty="0"/>
              <a:t>Activities must meet at least 1 of the established goals</a:t>
            </a:r>
          </a:p>
          <a:p>
            <a:r>
              <a:rPr lang="en-US" dirty="0"/>
              <a:t>Report accomplishments with each payment request</a:t>
            </a:r>
          </a:p>
          <a:p>
            <a:r>
              <a:rPr lang="en-US" dirty="0"/>
              <a:t>Sign the application and assurances</a:t>
            </a:r>
          </a:p>
          <a:p>
            <a:r>
              <a:rPr lang="en-US" dirty="0"/>
              <a:t>Application checklist</a:t>
            </a:r>
          </a:p>
          <a:p>
            <a:r>
              <a:rPr lang="en-US" dirty="0"/>
              <a:t>Insurance requirements</a:t>
            </a:r>
          </a:p>
          <a:p>
            <a:r>
              <a:rPr lang="en-US" dirty="0"/>
              <a:t>Naming convention (ABC Inc Youth Outreach CDBG Public Service)</a:t>
            </a:r>
          </a:p>
        </p:txBody>
      </p:sp>
      <p:sp>
        <p:nvSpPr>
          <p:cNvPr id="4" name="Slide Number Placeholder 3">
            <a:extLst>
              <a:ext uri="{FF2B5EF4-FFF2-40B4-BE49-F238E27FC236}">
                <a16:creationId xmlns:a16="http://schemas.microsoft.com/office/drawing/2014/main" id="{52CE4114-9790-4404-8536-86A53689EE55}"/>
              </a:ext>
            </a:extLst>
          </p:cNvPr>
          <p:cNvSpPr>
            <a:spLocks noGrp="1"/>
          </p:cNvSpPr>
          <p:nvPr>
            <p:ph type="sldNum" sz="quarter" idx="2"/>
          </p:nvPr>
        </p:nvSpPr>
        <p:spPr/>
        <p:txBody>
          <a:bodyPr/>
          <a:lstStyle/>
          <a:p>
            <a:fld id="{86CB4B4D-7CA3-9044-876B-883B54F8677D}" type="slidenum">
              <a:rPr lang="en-US" smtClean="0"/>
              <a:t>29</a:t>
            </a:fld>
            <a:endParaRPr lang="en-US"/>
          </a:p>
        </p:txBody>
      </p:sp>
    </p:spTree>
    <p:extLst>
      <p:ext uri="{BB962C8B-B14F-4D97-AF65-F5344CB8AC3E}">
        <p14:creationId xmlns:p14="http://schemas.microsoft.com/office/powerpoint/2010/main" val="153177950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FB6CB-DC8F-4D77-BB57-E1265CA6B1FD}"/>
              </a:ext>
            </a:extLst>
          </p:cNvPr>
          <p:cNvSpPr>
            <a:spLocks noGrp="1"/>
          </p:cNvSpPr>
          <p:nvPr>
            <p:ph type="title"/>
          </p:nvPr>
        </p:nvSpPr>
        <p:spPr>
          <a:xfrm>
            <a:off x="2231135" y="370331"/>
            <a:ext cx="7729730" cy="1188721"/>
          </a:xfrm>
        </p:spPr>
        <p:txBody>
          <a:bodyPr>
            <a:normAutofit/>
          </a:bodyPr>
          <a:lstStyle/>
          <a:p>
            <a:r>
              <a:rPr lang="en-US" sz="4000" dirty="0">
                <a:effectLst/>
                <a:latin typeface="+mj-lt"/>
                <a:ea typeface="Times New Roman" panose="02020603050405020304" pitchFamily="18" charset="0"/>
              </a:rPr>
              <a:t>CDBG Accomplishments</a:t>
            </a:r>
            <a:endParaRPr lang="en-US" dirty="0">
              <a:latin typeface="+mj-lt"/>
            </a:endParaRPr>
          </a:p>
        </p:txBody>
      </p:sp>
      <p:sp>
        <p:nvSpPr>
          <p:cNvPr id="3" name="Text Placeholder 2">
            <a:extLst>
              <a:ext uri="{FF2B5EF4-FFF2-40B4-BE49-F238E27FC236}">
                <a16:creationId xmlns:a16="http://schemas.microsoft.com/office/drawing/2014/main" id="{BD634CBD-20B5-436A-8F13-80501A029672}"/>
              </a:ext>
            </a:extLst>
          </p:cNvPr>
          <p:cNvSpPr>
            <a:spLocks noGrp="1"/>
          </p:cNvSpPr>
          <p:nvPr>
            <p:ph type="body" sz="quarter" idx="1"/>
          </p:nvPr>
        </p:nvSpPr>
        <p:spPr>
          <a:xfrm>
            <a:off x="1118586" y="1559053"/>
            <a:ext cx="9516863" cy="4740910"/>
          </a:xfrm>
        </p:spPr>
        <p:txBody>
          <a:bodyPr>
            <a:normAutofit/>
          </a:bodyPr>
          <a:lstStyle/>
          <a:p>
            <a:r>
              <a:rPr lang="en-US" dirty="0"/>
              <a:t>Acquisition – 8 properties were acquired for housing.</a:t>
            </a:r>
          </a:p>
          <a:p>
            <a:r>
              <a:rPr lang="en-US" dirty="0"/>
              <a:t>Disposition – sold 7 properties for future affordable housing.</a:t>
            </a:r>
          </a:p>
          <a:p>
            <a:r>
              <a:rPr lang="en-US" dirty="0"/>
              <a:t>Property Management Public – the City maintained a total of 171 foreclosed properties which included vacant structures and vacant lots</a:t>
            </a:r>
          </a:p>
          <a:p>
            <a:r>
              <a:rPr lang="en-US" dirty="0"/>
              <a:t>Economic Development Technical assistance was provided to 138 businesses and created or retained 82 jobs</a:t>
            </a:r>
          </a:p>
          <a:p>
            <a:r>
              <a:rPr lang="en-US" dirty="0"/>
              <a:t>Economic Development Job Training was provided to 98 individuals</a:t>
            </a:r>
          </a:p>
          <a:p>
            <a:r>
              <a:rPr lang="en-US" dirty="0"/>
              <a:t>Housing Code Enforcement – 8,093 inspections and re-inspections were complete, (Hill, Fair Haven, Dixwell and </a:t>
            </a:r>
            <a:r>
              <a:rPr lang="en-US" dirty="0" err="1"/>
              <a:t>Newhallville</a:t>
            </a:r>
            <a:r>
              <a:rPr lang="en-US" dirty="0"/>
              <a:t> neighborhoods)</a:t>
            </a:r>
          </a:p>
          <a:p>
            <a:r>
              <a:rPr lang="en-US" dirty="0"/>
              <a:t>Public Service activities benefited more than 7,300 people and 198 households. The majority being Youth and Elderly and Homeless clients</a:t>
            </a:r>
            <a:r>
              <a:rPr lang="en-US"/>
              <a:t>. </a:t>
            </a:r>
            <a:endParaRPr lang="en-US" dirty="0"/>
          </a:p>
          <a:p>
            <a:r>
              <a:rPr lang="en-US" dirty="0"/>
              <a:t>Housing Rehabilitation- CDBG and HOME funds assisted with the completion of 275 rental units and 47 owner occupied units.</a:t>
            </a:r>
          </a:p>
          <a:p>
            <a:endParaRPr lang="en-US" dirty="0"/>
          </a:p>
        </p:txBody>
      </p:sp>
      <p:sp>
        <p:nvSpPr>
          <p:cNvPr id="4" name="Slide Number Placeholder 3">
            <a:extLst>
              <a:ext uri="{FF2B5EF4-FFF2-40B4-BE49-F238E27FC236}">
                <a16:creationId xmlns:a16="http://schemas.microsoft.com/office/drawing/2014/main" id="{477B6E66-FD3D-4CAE-B3C7-17771B519E7E}"/>
              </a:ext>
            </a:extLst>
          </p:cNvPr>
          <p:cNvSpPr>
            <a:spLocks noGrp="1"/>
          </p:cNvSpPr>
          <p:nvPr>
            <p:ph type="sldNum" sz="quarter" idx="2"/>
          </p:nvPr>
        </p:nvSpPr>
        <p:spPr/>
        <p:txBody>
          <a:bodyPr/>
          <a:lstStyle/>
          <a:p>
            <a:fld id="{86CB4B4D-7CA3-9044-876B-883B54F8677D}" type="slidenum">
              <a:rPr lang="en-US" smtClean="0"/>
              <a:t>3</a:t>
            </a:fld>
            <a:endParaRPr lang="en-US"/>
          </a:p>
        </p:txBody>
      </p:sp>
    </p:spTree>
    <p:extLst>
      <p:ext uri="{BB962C8B-B14F-4D97-AF65-F5344CB8AC3E}">
        <p14:creationId xmlns:p14="http://schemas.microsoft.com/office/powerpoint/2010/main" val="3616245188"/>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4AC95-009A-4B6E-B212-E3CED30997E1}"/>
              </a:ext>
            </a:extLst>
          </p:cNvPr>
          <p:cNvSpPr>
            <a:spLocks noGrp="1"/>
          </p:cNvSpPr>
          <p:nvPr>
            <p:ph type="title"/>
          </p:nvPr>
        </p:nvSpPr>
        <p:spPr>
          <a:xfrm>
            <a:off x="1600199" y="3208781"/>
            <a:ext cx="8991600" cy="1645921"/>
          </a:xfrm>
        </p:spPr>
        <p:txBody>
          <a:bodyPr>
            <a:normAutofit fontScale="90000"/>
          </a:bodyPr>
          <a:lstStyle/>
          <a:p>
            <a:r>
              <a:rPr lang="en-US" dirty="0"/>
              <a:t>Questions and Comments</a:t>
            </a:r>
          </a:p>
        </p:txBody>
      </p:sp>
    </p:spTree>
    <p:extLst>
      <p:ext uri="{BB962C8B-B14F-4D97-AF65-F5344CB8AC3E}">
        <p14:creationId xmlns:p14="http://schemas.microsoft.com/office/powerpoint/2010/main" val="264774849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41B43-2016-4F02-B7C3-8DFF3D97618B}"/>
              </a:ext>
            </a:extLst>
          </p:cNvPr>
          <p:cNvSpPr>
            <a:spLocks noGrp="1"/>
          </p:cNvSpPr>
          <p:nvPr>
            <p:ph type="title"/>
          </p:nvPr>
        </p:nvSpPr>
        <p:spPr/>
        <p:txBody>
          <a:bodyPr/>
          <a:lstStyle/>
          <a:p>
            <a:r>
              <a:rPr lang="en-US" dirty="0"/>
              <a:t>HOME Accomplishments</a:t>
            </a:r>
          </a:p>
        </p:txBody>
      </p:sp>
      <p:sp>
        <p:nvSpPr>
          <p:cNvPr id="3" name="Text Placeholder 2">
            <a:extLst>
              <a:ext uri="{FF2B5EF4-FFF2-40B4-BE49-F238E27FC236}">
                <a16:creationId xmlns:a16="http://schemas.microsoft.com/office/drawing/2014/main" id="{966EC0C9-0E6C-46F3-86A0-C3684E0C1AD1}"/>
              </a:ext>
            </a:extLst>
          </p:cNvPr>
          <p:cNvSpPr>
            <a:spLocks noGrp="1"/>
          </p:cNvSpPr>
          <p:nvPr>
            <p:ph type="body" sz="quarter" idx="1"/>
          </p:nvPr>
        </p:nvSpPr>
        <p:spPr>
          <a:xfrm>
            <a:off x="1581911" y="2638044"/>
            <a:ext cx="6496769" cy="3101982"/>
          </a:xfrm>
        </p:spPr>
        <p:txBody>
          <a:bodyPr>
            <a:normAutofit/>
          </a:bodyPr>
          <a:lstStyle/>
          <a:p>
            <a:r>
              <a:rPr lang="en-US" dirty="0"/>
              <a:t>Housing Development – CDBG and HOME funds assisted in the completion of 275 rental units and 47 owner occupied units.</a:t>
            </a:r>
          </a:p>
          <a:p>
            <a:r>
              <a:rPr lang="en-US" dirty="0"/>
              <a:t>Elderly Repair and Rehabilitation program -4 units complete</a:t>
            </a:r>
          </a:p>
          <a:p>
            <a:r>
              <a:rPr lang="en-US" dirty="0"/>
              <a:t>Energy Efficiency program - 16 units complete</a:t>
            </a:r>
          </a:p>
          <a:p>
            <a:r>
              <a:rPr lang="en-US" dirty="0"/>
              <a:t>Down-payment and Closing Costs – 14 households assisted</a:t>
            </a:r>
          </a:p>
          <a:p>
            <a:endParaRPr lang="en-US" dirty="0"/>
          </a:p>
        </p:txBody>
      </p:sp>
      <p:sp>
        <p:nvSpPr>
          <p:cNvPr id="4" name="Slide Number Placeholder 3">
            <a:extLst>
              <a:ext uri="{FF2B5EF4-FFF2-40B4-BE49-F238E27FC236}">
                <a16:creationId xmlns:a16="http://schemas.microsoft.com/office/drawing/2014/main" id="{94706C6E-B716-4DB4-9B7C-30BD9E4AD93E}"/>
              </a:ext>
            </a:extLst>
          </p:cNvPr>
          <p:cNvSpPr>
            <a:spLocks noGrp="1"/>
          </p:cNvSpPr>
          <p:nvPr>
            <p:ph type="sldNum" sz="quarter" idx="2"/>
          </p:nvPr>
        </p:nvSpPr>
        <p:spPr/>
        <p:txBody>
          <a:bodyPr/>
          <a:lstStyle/>
          <a:p>
            <a:fld id="{86CB4B4D-7CA3-9044-876B-883B54F8677D}" type="slidenum">
              <a:rPr lang="en-US" smtClean="0"/>
              <a:t>4</a:t>
            </a:fld>
            <a:endParaRPr lang="en-US"/>
          </a:p>
        </p:txBody>
      </p:sp>
    </p:spTree>
    <p:extLst>
      <p:ext uri="{BB962C8B-B14F-4D97-AF65-F5344CB8AC3E}">
        <p14:creationId xmlns:p14="http://schemas.microsoft.com/office/powerpoint/2010/main" val="253337585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06E5D-6E72-4BF3-B730-2D92EB396D5A}"/>
              </a:ext>
            </a:extLst>
          </p:cNvPr>
          <p:cNvSpPr>
            <a:spLocks noGrp="1"/>
          </p:cNvSpPr>
          <p:nvPr>
            <p:ph type="title"/>
          </p:nvPr>
        </p:nvSpPr>
        <p:spPr/>
        <p:txBody>
          <a:bodyPr>
            <a:normAutofit fontScale="90000"/>
          </a:bodyPr>
          <a:lstStyle/>
          <a:p>
            <a:r>
              <a:rPr lang="en-US" dirty="0"/>
              <a:t>HOPWA Accomplishments</a:t>
            </a:r>
          </a:p>
        </p:txBody>
      </p:sp>
      <p:sp>
        <p:nvSpPr>
          <p:cNvPr id="3" name="Text Placeholder 2">
            <a:extLst>
              <a:ext uri="{FF2B5EF4-FFF2-40B4-BE49-F238E27FC236}">
                <a16:creationId xmlns:a16="http://schemas.microsoft.com/office/drawing/2014/main" id="{6F102623-515E-4DA9-9414-E42A9DA1E3A9}"/>
              </a:ext>
            </a:extLst>
          </p:cNvPr>
          <p:cNvSpPr>
            <a:spLocks noGrp="1"/>
          </p:cNvSpPr>
          <p:nvPr>
            <p:ph type="body" sz="quarter" idx="1"/>
          </p:nvPr>
        </p:nvSpPr>
        <p:spPr>
          <a:xfrm>
            <a:off x="1581911" y="2638044"/>
            <a:ext cx="6879701" cy="3101982"/>
          </a:xfrm>
        </p:spPr>
        <p:txBody>
          <a:bodyPr lIns="45719" tIns="45720" rIns="45719" bIns="45720" anchor="t">
            <a:normAutofit/>
          </a:bodyPr>
          <a:lstStyle/>
          <a:p>
            <a:r>
              <a:rPr lang="en-US" dirty="0">
                <a:latin typeface="Futura Std Book"/>
              </a:rPr>
              <a:t>121 households received tenant based rental assistance</a:t>
            </a:r>
          </a:p>
          <a:p>
            <a:r>
              <a:rPr lang="en-US" dirty="0">
                <a:latin typeface="Futura Std Book"/>
              </a:rPr>
              <a:t>21 households received short term rent, mortgage and utility assistance</a:t>
            </a:r>
          </a:p>
          <a:p>
            <a:r>
              <a:rPr lang="en-US" dirty="0">
                <a:latin typeface="Futura Std Book"/>
              </a:rPr>
              <a:t>6 clients received permanent housing placement services</a:t>
            </a:r>
          </a:p>
          <a:p>
            <a:r>
              <a:rPr lang="en-US" dirty="0">
                <a:latin typeface="Futura Std Book"/>
              </a:rPr>
              <a:t>33 households received supportive services</a:t>
            </a:r>
          </a:p>
          <a:p>
            <a:r>
              <a:rPr lang="en-US" dirty="0">
                <a:latin typeface="Futura Std Book"/>
              </a:rPr>
              <a:t>30 clients received case management</a:t>
            </a:r>
          </a:p>
          <a:p>
            <a:pPr marL="0" indent="0">
              <a:buNone/>
            </a:pPr>
            <a:endParaRPr lang="en-US" dirty="0"/>
          </a:p>
        </p:txBody>
      </p:sp>
      <p:sp>
        <p:nvSpPr>
          <p:cNvPr id="4" name="Slide Number Placeholder 3">
            <a:extLst>
              <a:ext uri="{FF2B5EF4-FFF2-40B4-BE49-F238E27FC236}">
                <a16:creationId xmlns:a16="http://schemas.microsoft.com/office/drawing/2014/main" id="{99956B74-7C38-48E6-B7FB-5BD425CC8FDD}"/>
              </a:ext>
            </a:extLst>
          </p:cNvPr>
          <p:cNvSpPr>
            <a:spLocks noGrp="1"/>
          </p:cNvSpPr>
          <p:nvPr>
            <p:ph type="sldNum" sz="quarter" idx="2"/>
          </p:nvPr>
        </p:nvSpPr>
        <p:spPr/>
        <p:txBody>
          <a:bodyPr/>
          <a:lstStyle/>
          <a:p>
            <a:fld id="{86CB4B4D-7CA3-9044-876B-883B54F8677D}" type="slidenum">
              <a:rPr lang="en-US" smtClean="0"/>
              <a:t>5</a:t>
            </a:fld>
            <a:endParaRPr lang="en-US"/>
          </a:p>
        </p:txBody>
      </p:sp>
    </p:spTree>
    <p:extLst>
      <p:ext uri="{BB962C8B-B14F-4D97-AF65-F5344CB8AC3E}">
        <p14:creationId xmlns:p14="http://schemas.microsoft.com/office/powerpoint/2010/main" val="6228736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0CDAD-52F6-4AED-AF54-D62229D8067B}"/>
              </a:ext>
            </a:extLst>
          </p:cNvPr>
          <p:cNvSpPr>
            <a:spLocks noGrp="1"/>
          </p:cNvSpPr>
          <p:nvPr>
            <p:ph type="title"/>
          </p:nvPr>
        </p:nvSpPr>
        <p:spPr/>
        <p:txBody>
          <a:bodyPr/>
          <a:lstStyle/>
          <a:p>
            <a:r>
              <a:rPr lang="en-US" dirty="0"/>
              <a:t>ESG Accomplishments</a:t>
            </a:r>
          </a:p>
        </p:txBody>
      </p:sp>
      <p:sp>
        <p:nvSpPr>
          <p:cNvPr id="3" name="Text Placeholder 2">
            <a:extLst>
              <a:ext uri="{FF2B5EF4-FFF2-40B4-BE49-F238E27FC236}">
                <a16:creationId xmlns:a16="http://schemas.microsoft.com/office/drawing/2014/main" id="{588C66E5-8E1F-4F74-AF27-9E3709A771EC}"/>
              </a:ext>
            </a:extLst>
          </p:cNvPr>
          <p:cNvSpPr>
            <a:spLocks noGrp="1"/>
          </p:cNvSpPr>
          <p:nvPr>
            <p:ph type="body" sz="quarter" idx="1"/>
          </p:nvPr>
        </p:nvSpPr>
        <p:spPr>
          <a:xfrm>
            <a:off x="1581910" y="2638044"/>
            <a:ext cx="5951653" cy="2466616"/>
          </a:xfrm>
        </p:spPr>
        <p:txBody>
          <a:bodyPr lIns="45719" tIns="45720" rIns="45719" bIns="45720" anchor="t">
            <a:normAutofit/>
          </a:bodyPr>
          <a:lstStyle/>
          <a:p>
            <a:pPr marL="342900" marR="0" lvl="0" indent="-342900">
              <a:lnSpc>
                <a:spcPct val="150000"/>
              </a:lnSpc>
              <a:spcBef>
                <a:spcPts val="0"/>
              </a:spcBef>
              <a:spcAft>
                <a:spcPts val="0"/>
              </a:spcAft>
              <a:buFont typeface="Symbol" panose="05050102010706020507" pitchFamily="18" charset="2"/>
              <a:buChar char=""/>
            </a:pPr>
            <a:r>
              <a:rPr lang="en-US" dirty="0">
                <a:latin typeface="Futura Std Book" panose="020B0502020204020303"/>
                <a:ea typeface="Times New Roman" panose="02020603050405020304" pitchFamily="18" charset="0"/>
              </a:rPr>
              <a:t>84</a:t>
            </a:r>
            <a:r>
              <a:rPr lang="en-US" sz="1800" dirty="0">
                <a:effectLst/>
                <a:latin typeface="Futura Std Book" panose="020B0502020204020303"/>
                <a:ea typeface="Times New Roman" panose="02020603050405020304" pitchFamily="18" charset="0"/>
              </a:rPr>
              <a:t> clients were provided shelter services</a:t>
            </a:r>
          </a:p>
          <a:p>
            <a:pPr marL="342900" marR="0" lvl="0" indent="-342900">
              <a:lnSpc>
                <a:spcPct val="150000"/>
              </a:lnSpc>
              <a:spcBef>
                <a:spcPts val="0"/>
              </a:spcBef>
              <a:spcAft>
                <a:spcPts val="0"/>
              </a:spcAft>
              <a:buFont typeface="Symbol" panose="05050102010706020507" pitchFamily="18" charset="2"/>
              <a:buChar char=""/>
            </a:pPr>
            <a:r>
              <a:rPr lang="en-US" dirty="0">
                <a:latin typeface="Futura Std Book" panose="020B0502020204020303"/>
                <a:ea typeface="Times New Roman" panose="02020603050405020304" pitchFamily="18" charset="0"/>
              </a:rPr>
              <a:t>49</a:t>
            </a:r>
            <a:r>
              <a:rPr lang="en-US" sz="1800" dirty="0">
                <a:effectLst/>
                <a:latin typeface="Futura Std Book" panose="020B0502020204020303"/>
                <a:ea typeface="Times New Roman" panose="02020603050405020304" pitchFamily="18" charset="0"/>
              </a:rPr>
              <a:t> clients received homeless prevention services</a:t>
            </a:r>
          </a:p>
          <a:p>
            <a:pPr marL="342900" marR="0" lvl="0" indent="-342900">
              <a:lnSpc>
                <a:spcPct val="150000"/>
              </a:lnSpc>
              <a:spcBef>
                <a:spcPts val="0"/>
              </a:spcBef>
              <a:spcAft>
                <a:spcPts val="0"/>
              </a:spcAft>
              <a:buFont typeface="Symbol" panose="05050102010706020507" pitchFamily="18" charset="2"/>
              <a:buChar char=""/>
            </a:pPr>
            <a:r>
              <a:rPr lang="en-US" dirty="0">
                <a:latin typeface="Futura Std Book" panose="020B0502020204020303"/>
                <a:ea typeface="Times New Roman" panose="02020603050405020304" pitchFamily="18" charset="0"/>
              </a:rPr>
              <a:t>125</a:t>
            </a:r>
            <a:r>
              <a:rPr lang="en-US" sz="1800" dirty="0">
                <a:effectLst/>
                <a:latin typeface="Futura Std Book" panose="020B0502020204020303"/>
                <a:ea typeface="Times New Roman" panose="02020603050405020304" pitchFamily="18" charset="0"/>
              </a:rPr>
              <a:t> clients received rapid rehousing services</a:t>
            </a:r>
          </a:p>
          <a:p>
            <a:pPr marL="342900" indent="-342900">
              <a:lnSpc>
                <a:spcPct val="150000"/>
              </a:lnSpc>
              <a:spcBef>
                <a:spcPts val="0"/>
              </a:spcBef>
              <a:buFont typeface="Symbol" panose="05050102010706020507" pitchFamily="18" charset="2"/>
              <a:buChar char=""/>
            </a:pPr>
            <a:r>
              <a:rPr lang="en-US" dirty="0">
                <a:latin typeface="Futura Std Book" panose="020B0502020204020303"/>
                <a:ea typeface="Times New Roman" panose="02020603050405020304" pitchFamily="18" charset="0"/>
              </a:rPr>
              <a:t>76 clients</a:t>
            </a:r>
            <a:r>
              <a:rPr lang="en-US" sz="1800" dirty="0">
                <a:effectLst/>
                <a:latin typeface="Futura Std Book" panose="020B0502020204020303"/>
                <a:ea typeface="Times New Roman" panose="02020603050405020304" pitchFamily="18" charset="0"/>
              </a:rPr>
              <a:t> received street outreach services</a:t>
            </a:r>
          </a:p>
          <a:p>
            <a:endParaRPr lang="en-US" dirty="0"/>
          </a:p>
        </p:txBody>
      </p:sp>
      <p:sp>
        <p:nvSpPr>
          <p:cNvPr id="4" name="Slide Number Placeholder 3">
            <a:extLst>
              <a:ext uri="{FF2B5EF4-FFF2-40B4-BE49-F238E27FC236}">
                <a16:creationId xmlns:a16="http://schemas.microsoft.com/office/drawing/2014/main" id="{3561C950-3B95-4915-A255-9640FE6D5198}"/>
              </a:ext>
            </a:extLst>
          </p:cNvPr>
          <p:cNvSpPr>
            <a:spLocks noGrp="1"/>
          </p:cNvSpPr>
          <p:nvPr>
            <p:ph type="sldNum" sz="quarter" idx="2"/>
          </p:nvPr>
        </p:nvSpPr>
        <p:spPr/>
        <p:txBody>
          <a:bodyPr/>
          <a:lstStyle/>
          <a:p>
            <a:fld id="{86CB4B4D-7CA3-9044-876B-883B54F8677D}" type="slidenum">
              <a:rPr lang="en-US" smtClean="0"/>
              <a:t>6</a:t>
            </a:fld>
            <a:endParaRPr lang="en-US"/>
          </a:p>
        </p:txBody>
      </p:sp>
    </p:spTree>
    <p:extLst>
      <p:ext uri="{BB962C8B-B14F-4D97-AF65-F5344CB8AC3E}">
        <p14:creationId xmlns:p14="http://schemas.microsoft.com/office/powerpoint/2010/main" val="156998236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0CDAD-52F6-4AED-AF54-D62229D8067B}"/>
              </a:ext>
            </a:extLst>
          </p:cNvPr>
          <p:cNvSpPr>
            <a:spLocks noGrp="1"/>
          </p:cNvSpPr>
          <p:nvPr>
            <p:ph type="title"/>
          </p:nvPr>
        </p:nvSpPr>
        <p:spPr/>
        <p:txBody>
          <a:bodyPr>
            <a:normAutofit/>
          </a:bodyPr>
          <a:lstStyle/>
          <a:p>
            <a:r>
              <a:rPr lang="en-US" dirty="0"/>
              <a:t>Cares act allocations</a:t>
            </a:r>
          </a:p>
        </p:txBody>
      </p:sp>
      <p:sp>
        <p:nvSpPr>
          <p:cNvPr id="3" name="Text Placeholder 2">
            <a:extLst>
              <a:ext uri="{FF2B5EF4-FFF2-40B4-BE49-F238E27FC236}">
                <a16:creationId xmlns:a16="http://schemas.microsoft.com/office/drawing/2014/main" id="{588C66E5-8E1F-4F74-AF27-9E3709A771EC}"/>
              </a:ext>
            </a:extLst>
          </p:cNvPr>
          <p:cNvSpPr>
            <a:spLocks noGrp="1"/>
          </p:cNvSpPr>
          <p:nvPr>
            <p:ph type="body" sz="quarter" idx="1"/>
          </p:nvPr>
        </p:nvSpPr>
        <p:spPr>
          <a:xfrm>
            <a:off x="1581910" y="2638044"/>
            <a:ext cx="5951653" cy="2466616"/>
          </a:xfrm>
        </p:spPr>
        <p:txBody>
          <a:bodyPr>
            <a:normAutofit/>
          </a:bodyPr>
          <a:lstStyle/>
          <a:p>
            <a:pPr marL="0" indent="0">
              <a:buNone/>
            </a:pPr>
            <a:r>
              <a:rPr lang="en-US" b="1" u="sng" dirty="0"/>
              <a:t>Allocations</a:t>
            </a:r>
          </a:p>
          <a:p>
            <a:r>
              <a:rPr lang="en-US" dirty="0">
                <a:latin typeface="Futura Std Book" panose="020B0502020204020303"/>
              </a:rPr>
              <a:t>CDBG-CV	$3,552,724 </a:t>
            </a:r>
          </a:p>
          <a:p>
            <a:r>
              <a:rPr lang="en-US" dirty="0">
                <a:latin typeface="Futura Std Book" panose="020B0502020204020303"/>
              </a:rPr>
              <a:t>ESG-CV	$</a:t>
            </a:r>
            <a:r>
              <a:rPr lang="en-US" sz="1800" b="0" i="0" u="none" strike="noStrike" dirty="0">
                <a:solidFill>
                  <a:srgbClr val="000000"/>
                </a:solidFill>
                <a:effectLst/>
                <a:latin typeface="Futura Std Book" panose="020B0502020204020303"/>
              </a:rPr>
              <a:t>2,647,229 </a:t>
            </a:r>
          </a:p>
          <a:p>
            <a:r>
              <a:rPr lang="en-US" dirty="0">
                <a:latin typeface="Futura Std Book" panose="020B0502020204020303"/>
              </a:rPr>
              <a:t>HOPWA-CV	$</a:t>
            </a:r>
            <a:r>
              <a:rPr lang="en-US" sz="1800" b="0" i="0" u="none" strike="noStrike" dirty="0">
                <a:solidFill>
                  <a:srgbClr val="000000"/>
                </a:solidFill>
                <a:effectLst/>
                <a:latin typeface="Futura Std Book" panose="020B0502020204020303"/>
              </a:rPr>
              <a:t>160,839 </a:t>
            </a:r>
          </a:p>
          <a:p>
            <a:r>
              <a:rPr lang="en-US" b="1" dirty="0"/>
              <a:t>Total		$6,360,792 </a:t>
            </a:r>
          </a:p>
          <a:p>
            <a:endParaRPr lang="en-US" b="1" dirty="0"/>
          </a:p>
          <a:p>
            <a:endParaRPr lang="en-US" dirty="0"/>
          </a:p>
        </p:txBody>
      </p:sp>
      <p:sp>
        <p:nvSpPr>
          <p:cNvPr id="4" name="Slide Number Placeholder 3">
            <a:extLst>
              <a:ext uri="{FF2B5EF4-FFF2-40B4-BE49-F238E27FC236}">
                <a16:creationId xmlns:a16="http://schemas.microsoft.com/office/drawing/2014/main" id="{3561C950-3B95-4915-A255-9640FE6D5198}"/>
              </a:ext>
            </a:extLst>
          </p:cNvPr>
          <p:cNvSpPr>
            <a:spLocks noGrp="1"/>
          </p:cNvSpPr>
          <p:nvPr>
            <p:ph type="sldNum" sz="quarter" idx="2"/>
          </p:nvPr>
        </p:nvSpPr>
        <p:spPr/>
        <p:txBody>
          <a:bodyPr/>
          <a:lstStyle/>
          <a:p>
            <a:fld id="{86CB4B4D-7CA3-9044-876B-883B54F8677D}" type="slidenum">
              <a:rPr lang="en-US" smtClean="0"/>
              <a:t>7</a:t>
            </a:fld>
            <a:endParaRPr lang="en-US"/>
          </a:p>
        </p:txBody>
      </p:sp>
    </p:spTree>
    <p:extLst>
      <p:ext uri="{BB962C8B-B14F-4D97-AF65-F5344CB8AC3E}">
        <p14:creationId xmlns:p14="http://schemas.microsoft.com/office/powerpoint/2010/main" val="353258604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0CDAD-52F6-4AED-AF54-D62229D8067B}"/>
              </a:ext>
            </a:extLst>
          </p:cNvPr>
          <p:cNvSpPr>
            <a:spLocks noGrp="1"/>
          </p:cNvSpPr>
          <p:nvPr>
            <p:ph type="title"/>
          </p:nvPr>
        </p:nvSpPr>
        <p:spPr/>
        <p:txBody>
          <a:bodyPr>
            <a:normAutofit fontScale="90000"/>
          </a:bodyPr>
          <a:lstStyle/>
          <a:p>
            <a:r>
              <a:rPr lang="en-US" dirty="0"/>
              <a:t>Cares act allocations by Category</a:t>
            </a:r>
          </a:p>
        </p:txBody>
      </p:sp>
      <p:sp>
        <p:nvSpPr>
          <p:cNvPr id="3" name="Text Placeholder 2">
            <a:extLst>
              <a:ext uri="{FF2B5EF4-FFF2-40B4-BE49-F238E27FC236}">
                <a16:creationId xmlns:a16="http://schemas.microsoft.com/office/drawing/2014/main" id="{588C66E5-8E1F-4F74-AF27-9E3709A771EC}"/>
              </a:ext>
            </a:extLst>
          </p:cNvPr>
          <p:cNvSpPr>
            <a:spLocks noGrp="1"/>
          </p:cNvSpPr>
          <p:nvPr>
            <p:ph type="body" sz="quarter" idx="1"/>
          </p:nvPr>
        </p:nvSpPr>
        <p:spPr>
          <a:xfrm>
            <a:off x="669236" y="2153411"/>
            <a:ext cx="10089686" cy="3739897"/>
          </a:xfrm>
        </p:spPr>
        <p:txBody>
          <a:bodyPr>
            <a:normAutofit lnSpcReduction="10000"/>
          </a:bodyPr>
          <a:lstStyle/>
          <a:p>
            <a:pPr marL="0" indent="0">
              <a:buNone/>
            </a:pPr>
            <a:r>
              <a:rPr lang="en-US" b="1" u="sng" dirty="0"/>
              <a:t>CDBG-CV</a:t>
            </a:r>
          </a:p>
          <a:p>
            <a:pPr marL="0" indent="0">
              <a:buNone/>
            </a:pPr>
            <a:r>
              <a:rPr lang="en-US" dirty="0"/>
              <a:t>Basic Needs			$360,361 </a:t>
            </a:r>
          </a:p>
          <a:p>
            <a:pPr marL="0" indent="0">
              <a:buNone/>
            </a:pPr>
            <a:r>
              <a:rPr lang="en-US" dirty="0"/>
              <a:t>Public Health &amp; Safety	 	$250,000 </a:t>
            </a:r>
          </a:p>
          <a:p>
            <a:pPr marL="0" indent="0">
              <a:buNone/>
            </a:pPr>
            <a:r>
              <a:rPr lang="en-US" dirty="0"/>
              <a:t>Support At-Risk Population	$100,000 </a:t>
            </a:r>
          </a:p>
          <a:p>
            <a:pPr marL="0" indent="0">
              <a:buNone/>
            </a:pPr>
            <a:r>
              <a:rPr lang="en-US" dirty="0"/>
              <a:t>Housing Assistance Program\</a:t>
            </a:r>
          </a:p>
          <a:p>
            <a:pPr marL="0" indent="0">
              <a:buNone/>
            </a:pPr>
            <a:r>
              <a:rPr lang="en-US" dirty="0"/>
              <a:t>Housing Stabilization CASTLE	$802,393 </a:t>
            </a:r>
          </a:p>
          <a:p>
            <a:pPr marL="0" indent="0">
              <a:buNone/>
            </a:pPr>
            <a:r>
              <a:rPr lang="en-US" dirty="0"/>
              <a:t>Economic Resiliency	 	$500,000 </a:t>
            </a:r>
          </a:p>
          <a:p>
            <a:pPr marL="0" indent="0">
              <a:buNone/>
            </a:pPr>
            <a:r>
              <a:rPr lang="en-US" dirty="0"/>
              <a:t>Program Admin\Oversight	 $223,639 </a:t>
            </a:r>
          </a:p>
          <a:p>
            <a:pPr marL="0" indent="0">
              <a:buNone/>
            </a:pPr>
            <a:r>
              <a:rPr lang="en-US" dirty="0"/>
              <a:t>Non-Congregate Housing	 $1,316,331 </a:t>
            </a:r>
          </a:p>
          <a:p>
            <a:pPr marL="0" indent="0">
              <a:buNone/>
            </a:pPr>
            <a:r>
              <a:rPr lang="en-US" dirty="0"/>
              <a:t>Total CDBG-CV	 		$3,552,724</a:t>
            </a:r>
          </a:p>
          <a:p>
            <a:endParaRPr lang="en-US" dirty="0"/>
          </a:p>
        </p:txBody>
      </p:sp>
      <p:sp>
        <p:nvSpPr>
          <p:cNvPr id="4" name="Slide Number Placeholder 3">
            <a:extLst>
              <a:ext uri="{FF2B5EF4-FFF2-40B4-BE49-F238E27FC236}">
                <a16:creationId xmlns:a16="http://schemas.microsoft.com/office/drawing/2014/main" id="{3561C950-3B95-4915-A255-9640FE6D5198}"/>
              </a:ext>
            </a:extLst>
          </p:cNvPr>
          <p:cNvSpPr>
            <a:spLocks noGrp="1"/>
          </p:cNvSpPr>
          <p:nvPr>
            <p:ph type="sldNum" sz="quarter" idx="2"/>
          </p:nvPr>
        </p:nvSpPr>
        <p:spPr/>
        <p:txBody>
          <a:bodyPr/>
          <a:lstStyle/>
          <a:p>
            <a:fld id="{86CB4B4D-7CA3-9044-876B-883B54F8677D}" type="slidenum">
              <a:rPr lang="en-US" smtClean="0"/>
              <a:t>8</a:t>
            </a:fld>
            <a:endParaRPr lang="en-US"/>
          </a:p>
        </p:txBody>
      </p:sp>
    </p:spTree>
    <p:extLst>
      <p:ext uri="{BB962C8B-B14F-4D97-AF65-F5344CB8AC3E}">
        <p14:creationId xmlns:p14="http://schemas.microsoft.com/office/powerpoint/2010/main" val="217193323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0CDAD-52F6-4AED-AF54-D62229D8067B}"/>
              </a:ext>
            </a:extLst>
          </p:cNvPr>
          <p:cNvSpPr>
            <a:spLocks noGrp="1"/>
          </p:cNvSpPr>
          <p:nvPr>
            <p:ph type="title"/>
          </p:nvPr>
        </p:nvSpPr>
        <p:spPr/>
        <p:txBody>
          <a:bodyPr>
            <a:normAutofit fontScale="90000"/>
          </a:bodyPr>
          <a:lstStyle/>
          <a:p>
            <a:r>
              <a:rPr lang="en-US" dirty="0"/>
              <a:t>Cares act allocations by Category</a:t>
            </a:r>
          </a:p>
        </p:txBody>
      </p:sp>
      <p:sp>
        <p:nvSpPr>
          <p:cNvPr id="3" name="Text Placeholder 2">
            <a:extLst>
              <a:ext uri="{FF2B5EF4-FFF2-40B4-BE49-F238E27FC236}">
                <a16:creationId xmlns:a16="http://schemas.microsoft.com/office/drawing/2014/main" id="{588C66E5-8E1F-4F74-AF27-9E3709A771EC}"/>
              </a:ext>
            </a:extLst>
          </p:cNvPr>
          <p:cNvSpPr>
            <a:spLocks noGrp="1"/>
          </p:cNvSpPr>
          <p:nvPr>
            <p:ph type="body" sz="quarter" idx="1"/>
          </p:nvPr>
        </p:nvSpPr>
        <p:spPr>
          <a:xfrm>
            <a:off x="669236" y="2153411"/>
            <a:ext cx="10089686" cy="3739897"/>
          </a:xfrm>
        </p:spPr>
        <p:txBody>
          <a:bodyPr>
            <a:normAutofit/>
          </a:bodyPr>
          <a:lstStyle/>
          <a:p>
            <a:pPr marL="0" indent="0">
              <a:buNone/>
            </a:pPr>
            <a:r>
              <a:rPr lang="en-US" b="1" u="sng" dirty="0"/>
              <a:t>ESG-CV</a:t>
            </a:r>
          </a:p>
          <a:p>
            <a:pPr marL="0" indent="0">
              <a:buNone/>
            </a:pPr>
            <a:r>
              <a:rPr lang="en-US" dirty="0"/>
              <a:t>Basic Needs	 		$357,974 </a:t>
            </a:r>
          </a:p>
          <a:p>
            <a:pPr marL="0" indent="0">
              <a:buNone/>
            </a:pPr>
            <a:r>
              <a:rPr lang="en-US" dirty="0"/>
              <a:t>Shelter Assistance	 	$420,093 </a:t>
            </a:r>
          </a:p>
          <a:p>
            <a:pPr marL="0" indent="0">
              <a:buNone/>
            </a:pPr>
            <a:r>
              <a:rPr lang="en-US" dirty="0"/>
              <a:t>Rapid Re-Housing\Prevention	$1,680,371 </a:t>
            </a:r>
          </a:p>
          <a:p>
            <a:pPr marL="0" indent="0">
              <a:buNone/>
            </a:pPr>
            <a:r>
              <a:rPr lang="en-US" dirty="0"/>
              <a:t>Program Admin\Oversight	$188,791 </a:t>
            </a:r>
          </a:p>
          <a:p>
            <a:pPr marL="0" indent="0">
              <a:buNone/>
            </a:pPr>
            <a:r>
              <a:rPr lang="en-US" dirty="0"/>
              <a:t>Total ESG-CV			$2,647,229 </a:t>
            </a:r>
          </a:p>
          <a:p>
            <a:pPr marL="0" indent="0">
              <a:buNone/>
            </a:pPr>
            <a:endParaRPr lang="en-US" dirty="0"/>
          </a:p>
          <a:p>
            <a:pPr marL="0" indent="0">
              <a:buNone/>
            </a:pPr>
            <a:r>
              <a:rPr lang="en-US" b="1" u="sng" dirty="0"/>
              <a:t>HOPWA CV</a:t>
            </a:r>
            <a:r>
              <a:rPr lang="en-US" b="1" dirty="0"/>
              <a:t>			</a:t>
            </a:r>
            <a:r>
              <a:rPr lang="en-US" dirty="0"/>
              <a:t>$160,839</a:t>
            </a:r>
            <a:r>
              <a:rPr lang="en-US" b="1" dirty="0"/>
              <a:t> </a:t>
            </a:r>
          </a:p>
          <a:p>
            <a:pPr marL="0" indent="0">
              <a:buNone/>
            </a:pPr>
            <a:endParaRPr lang="en-US" b="1" dirty="0"/>
          </a:p>
          <a:p>
            <a:endParaRPr lang="en-US" dirty="0"/>
          </a:p>
        </p:txBody>
      </p:sp>
      <p:sp>
        <p:nvSpPr>
          <p:cNvPr id="4" name="Slide Number Placeholder 3">
            <a:extLst>
              <a:ext uri="{FF2B5EF4-FFF2-40B4-BE49-F238E27FC236}">
                <a16:creationId xmlns:a16="http://schemas.microsoft.com/office/drawing/2014/main" id="{3561C950-3B95-4915-A255-9640FE6D5198}"/>
              </a:ext>
            </a:extLst>
          </p:cNvPr>
          <p:cNvSpPr>
            <a:spLocks noGrp="1"/>
          </p:cNvSpPr>
          <p:nvPr>
            <p:ph type="sldNum" sz="quarter" idx="2"/>
          </p:nvPr>
        </p:nvSpPr>
        <p:spPr/>
        <p:txBody>
          <a:bodyPr/>
          <a:lstStyle/>
          <a:p>
            <a:fld id="{86CB4B4D-7CA3-9044-876B-883B54F8677D}" type="slidenum">
              <a:rPr lang="en-US" smtClean="0"/>
              <a:t>9</a:t>
            </a:fld>
            <a:endParaRPr lang="en-US"/>
          </a:p>
        </p:txBody>
      </p:sp>
    </p:spTree>
    <p:extLst>
      <p:ext uri="{BB962C8B-B14F-4D97-AF65-F5344CB8AC3E}">
        <p14:creationId xmlns:p14="http://schemas.microsoft.com/office/powerpoint/2010/main" val="878909502"/>
      </p:ext>
    </p:extLst>
  </p:cSld>
  <p:clrMapOvr>
    <a:masterClrMapping/>
  </p:clrMapOvr>
  <p:transition spd="med"/>
</p:sld>
</file>

<file path=ppt/theme/theme1.xml><?xml version="1.0" encoding="utf-8"?>
<a:theme xmlns:a="http://schemas.openxmlformats.org/drawingml/2006/main" name="Parcel">
  <a:themeElements>
    <a:clrScheme name="Parcel">
      <a:dk1>
        <a:srgbClr val="000000"/>
      </a:dk1>
      <a:lt1>
        <a:srgbClr val="F2F2F2"/>
      </a:lt1>
      <a:dk2>
        <a:srgbClr val="A7A7A7"/>
      </a:dk2>
      <a:lt2>
        <a:srgbClr val="535353"/>
      </a:lt2>
      <a:accent1>
        <a:srgbClr val="F6A21D"/>
      </a:accent1>
      <a:accent2>
        <a:srgbClr val="9BAFB5"/>
      </a:accent2>
      <a:accent3>
        <a:srgbClr val="C96731"/>
      </a:accent3>
      <a:accent4>
        <a:srgbClr val="9CA383"/>
      </a:accent4>
      <a:accent5>
        <a:srgbClr val="87795D"/>
      </a:accent5>
      <a:accent6>
        <a:srgbClr val="A0988C"/>
      </a:accent6>
      <a:hlink>
        <a:srgbClr val="0000FF"/>
      </a:hlink>
      <a:folHlink>
        <a:srgbClr val="FF00FF"/>
      </a:folHlink>
    </a:clrScheme>
    <a:fontScheme name="Parcel">
      <a:majorFont>
        <a:latin typeface="Calibri"/>
        <a:ea typeface="Calibri"/>
        <a:cs typeface="Calibri"/>
      </a:majorFont>
      <a:minorFont>
        <a:latin typeface="Helvetica"/>
        <a:ea typeface="Helvetica"/>
        <a:cs typeface="Helvetica"/>
      </a:minorFont>
    </a:fontScheme>
    <a:fmtScheme name="Parce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arcel">
  <a:themeElements>
    <a:clrScheme name="Parcel">
      <a:dk1>
        <a:srgbClr val="000000"/>
      </a:dk1>
      <a:lt1>
        <a:srgbClr val="FFFFFF"/>
      </a:lt1>
      <a:dk2>
        <a:srgbClr val="A7A7A7"/>
      </a:dk2>
      <a:lt2>
        <a:srgbClr val="535353"/>
      </a:lt2>
      <a:accent1>
        <a:srgbClr val="F6A21D"/>
      </a:accent1>
      <a:accent2>
        <a:srgbClr val="9BAFB5"/>
      </a:accent2>
      <a:accent3>
        <a:srgbClr val="C96731"/>
      </a:accent3>
      <a:accent4>
        <a:srgbClr val="9CA383"/>
      </a:accent4>
      <a:accent5>
        <a:srgbClr val="87795D"/>
      </a:accent5>
      <a:accent6>
        <a:srgbClr val="A0988C"/>
      </a:accent6>
      <a:hlink>
        <a:srgbClr val="0000FF"/>
      </a:hlink>
      <a:folHlink>
        <a:srgbClr val="FF00FF"/>
      </a:folHlink>
    </a:clrScheme>
    <a:fontScheme name="Parcel">
      <a:majorFont>
        <a:latin typeface="Calibri"/>
        <a:ea typeface="Calibri"/>
        <a:cs typeface="Calibri"/>
      </a:majorFont>
      <a:minorFont>
        <a:latin typeface="Helvetica"/>
        <a:ea typeface="Helvetica"/>
        <a:cs typeface="Helvetica"/>
      </a:minorFont>
    </a:fontScheme>
    <a:fmtScheme name="Parce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63C2AB87504B146BDD05916E1B9345B" ma:contentTypeVersion="13" ma:contentTypeDescription="Create a new document." ma:contentTypeScope="" ma:versionID="c6ddafb506d95244d03be8e836cd1a30">
  <xsd:schema xmlns:xsd="http://www.w3.org/2001/XMLSchema" xmlns:xs="http://www.w3.org/2001/XMLSchema" xmlns:p="http://schemas.microsoft.com/office/2006/metadata/properties" xmlns:ns1="http://schemas.microsoft.com/sharepoint/v3" xmlns:ns3="ac71fd8e-9789-4214-91fe-0badb6a02cdf" xmlns:ns4="1e1e0124-0ae2-4d30-a61f-52078a5a68fd" targetNamespace="http://schemas.microsoft.com/office/2006/metadata/properties" ma:root="true" ma:fieldsID="1fabde4756dff8678c12605fbbf5dc49" ns1:_="" ns3:_="" ns4:_="">
    <xsd:import namespace="http://schemas.microsoft.com/sharepoint/v3"/>
    <xsd:import namespace="ac71fd8e-9789-4214-91fe-0badb6a02cdf"/>
    <xsd:import namespace="1e1e0124-0ae2-4d30-a61f-52078a5a68fd"/>
    <xsd:element name="properties">
      <xsd:complexType>
        <xsd:sequence>
          <xsd:element name="documentManagement">
            <xsd:complexType>
              <xsd:all>
                <xsd:element ref="ns3:SharedWithDetails" minOccurs="0"/>
                <xsd:element ref="ns3:SharingHintHash" minOccurs="0"/>
                <xsd:element ref="ns3:SharedWithUsers"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1:_ip_UnifiedCompliancePolicyProperties" minOccurs="0"/>
                <xsd:element ref="ns1:_ip_UnifiedCompliancePolicyUIAc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71fd8e-9789-4214-91fe-0badb6a02cdf" elementFormDefault="qualified">
    <xsd:import namespace="http://schemas.microsoft.com/office/2006/documentManagement/types"/>
    <xsd:import namespace="http://schemas.microsoft.com/office/infopath/2007/PartnerControls"/>
    <xsd:element name="SharedWithDetails" ma:index="8" nillable="true" ma:displayName="Shared With Details" ma:description="" ma:internalName="SharedWithDetails" ma:readOnly="true">
      <xsd:simpleType>
        <xsd:restriction base="dms:Note">
          <xsd:maxLength value="255"/>
        </xsd:restriction>
      </xsd:simpleType>
    </xsd:element>
    <xsd:element name="SharingHintHash" ma:index="9" nillable="true" ma:displayName="Sharing Hint Hash" ma:description="" ma:hidden="true" ma:internalName="SharingHintHash" ma:readOnly="true">
      <xsd:simpleType>
        <xsd:restriction base="dms:Text"/>
      </xsd:simpleType>
    </xsd:element>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e1e0124-0ae2-4d30-a61f-52078a5a68f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07835D-7D2D-4BCE-9448-B714AB315B68}">
  <ds:schemaRefs>
    <ds:schemaRef ds:uri="http://schemas.microsoft.com/sharepoint/v3/contenttype/forms"/>
  </ds:schemaRefs>
</ds:datastoreItem>
</file>

<file path=customXml/itemProps2.xml><?xml version="1.0" encoding="utf-8"?>
<ds:datastoreItem xmlns:ds="http://schemas.openxmlformats.org/officeDocument/2006/customXml" ds:itemID="{537717F5-7FD7-462B-BEF5-339E0E1FCC7F}">
  <ds:schemaRefs>
    <ds:schemaRef ds:uri="http://schemas.microsoft.com/office/infopath/2007/PartnerControls"/>
    <ds:schemaRef ds:uri="1e1e0124-0ae2-4d30-a61f-52078a5a68fd"/>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ac71fd8e-9789-4214-91fe-0badb6a02cdf"/>
    <ds:schemaRef ds:uri="http://www.w3.org/XML/1998/namespace"/>
    <ds:schemaRef ds:uri="http://purl.org/dc/dcmitype/"/>
  </ds:schemaRefs>
</ds:datastoreItem>
</file>

<file path=customXml/itemProps3.xml><?xml version="1.0" encoding="utf-8"?>
<ds:datastoreItem xmlns:ds="http://schemas.openxmlformats.org/officeDocument/2006/customXml" ds:itemID="{F008426C-2FE3-4404-BEE0-A6F2670725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c71fd8e-9789-4214-91fe-0badb6a02cdf"/>
    <ds:schemaRef ds:uri="1e1e0124-0ae2-4d30-a61f-52078a5a68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4944</TotalTime>
  <Words>1964</Words>
  <Application>Microsoft Office PowerPoint</Application>
  <PresentationFormat>Widescreen</PresentationFormat>
  <Paragraphs>319</Paragraphs>
  <Slides>30</Slides>
  <Notes>28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Arial</vt:lpstr>
      <vt:lpstr>Bahnschrift SemiBold</vt:lpstr>
      <vt:lpstr>Calibri</vt:lpstr>
      <vt:lpstr>Futura Std Book</vt:lpstr>
      <vt:lpstr>Futura Std Condensed</vt:lpstr>
      <vt:lpstr>Gill Sans MT</vt:lpstr>
      <vt:lpstr>Symbol</vt:lpstr>
      <vt:lpstr>Times New Roman</vt:lpstr>
      <vt:lpstr>Parcel</vt:lpstr>
      <vt:lpstr>Microsoft Excel Worksheet</vt:lpstr>
      <vt:lpstr>PowerPoint Presentation</vt:lpstr>
      <vt:lpstr>FY 2021-22 Accomplishment Highlights</vt:lpstr>
      <vt:lpstr>CDBG Accomplishments</vt:lpstr>
      <vt:lpstr>HOME Accomplishments</vt:lpstr>
      <vt:lpstr>HOPWA Accomplishments</vt:lpstr>
      <vt:lpstr>ESG Accomplishments</vt:lpstr>
      <vt:lpstr>Cares act allocations</vt:lpstr>
      <vt:lpstr>Cares act allocations by Category</vt:lpstr>
      <vt:lpstr>Cares act allocations by Category</vt:lpstr>
      <vt:lpstr>Cares act Accomplishments</vt:lpstr>
      <vt:lpstr>Consolidated Planning Process Overview</vt:lpstr>
      <vt:lpstr>Reporting of Accomplishments</vt:lpstr>
      <vt:lpstr>Entitlement allocations Comparison</vt:lpstr>
      <vt:lpstr>FY 2022-23 Applications Received</vt:lpstr>
      <vt:lpstr>Application overview</vt:lpstr>
      <vt:lpstr>CDBG Eligible activities</vt:lpstr>
      <vt:lpstr>CDBG Eligible activities continued</vt:lpstr>
      <vt:lpstr>Esg and hopwa Eligible activities</vt:lpstr>
      <vt:lpstr>HOME Eligible activities</vt:lpstr>
      <vt:lpstr>Ineligible activities</vt:lpstr>
      <vt:lpstr>Outcomes and Objectives</vt:lpstr>
      <vt:lpstr>National Objectives\ performance measure benefit</vt:lpstr>
      <vt:lpstr>Project narrative section</vt:lpstr>
      <vt:lpstr>Performance indicators section</vt:lpstr>
      <vt:lpstr>2020-2024 Five-Year Plan Goals</vt:lpstr>
      <vt:lpstr>Regulatory Requirements</vt:lpstr>
      <vt:lpstr>PowerPoint Presentation</vt:lpstr>
      <vt:lpstr>Application Review and Approval Timeline</vt:lpstr>
      <vt:lpstr>Important items</vt:lpstr>
      <vt:lpstr>Questions and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Michael Piscitelli</dc:creator>
  <cp:lastModifiedBy>Ron Gizzi</cp:lastModifiedBy>
  <cp:revision>60</cp:revision>
  <dcterms:modified xsi:type="dcterms:W3CDTF">2022-12-08T17:19:43Z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0x010100863C2AB87504B146BDD05916E1B9345B</vt:lpwstr>
  </property>
</Properties>
</file>